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1"/>
  </p:notesMasterIdLst>
  <p:handoutMasterIdLst>
    <p:handoutMasterId r:id="rId62"/>
  </p:handoutMasterIdLst>
  <p:sldIdLst>
    <p:sldId id="256" r:id="rId2"/>
    <p:sldId id="278" r:id="rId3"/>
    <p:sldId id="469" r:id="rId4"/>
    <p:sldId id="474" r:id="rId5"/>
    <p:sldId id="473" r:id="rId6"/>
    <p:sldId id="472" r:id="rId7"/>
    <p:sldId id="477" r:id="rId8"/>
    <p:sldId id="471" r:id="rId9"/>
    <p:sldId id="470" r:id="rId10"/>
    <p:sldId id="479" r:id="rId11"/>
    <p:sldId id="499" r:id="rId12"/>
    <p:sldId id="523" r:id="rId13"/>
    <p:sldId id="524" r:id="rId14"/>
    <p:sldId id="517" r:id="rId15"/>
    <p:sldId id="518" r:id="rId16"/>
    <p:sldId id="525" r:id="rId17"/>
    <p:sldId id="526" r:id="rId18"/>
    <p:sldId id="497" r:id="rId19"/>
    <p:sldId id="496" r:id="rId20"/>
    <p:sldId id="527" r:id="rId21"/>
    <p:sldId id="528" r:id="rId22"/>
    <p:sldId id="522" r:id="rId23"/>
    <p:sldId id="521" r:id="rId24"/>
    <p:sldId id="511" r:id="rId25"/>
    <p:sldId id="512" r:id="rId26"/>
    <p:sldId id="510" r:id="rId27"/>
    <p:sldId id="515" r:id="rId28"/>
    <p:sldId id="516" r:id="rId29"/>
    <p:sldId id="520" r:id="rId30"/>
    <p:sldId id="483" r:id="rId31"/>
    <p:sldId id="482" r:id="rId32"/>
    <p:sldId id="481" r:id="rId33"/>
    <p:sldId id="480" r:id="rId34"/>
    <p:sldId id="514" r:id="rId35"/>
    <p:sldId id="513" r:id="rId36"/>
    <p:sldId id="531" r:id="rId37"/>
    <p:sldId id="530" r:id="rId38"/>
    <p:sldId id="485" r:id="rId39"/>
    <p:sldId id="486" r:id="rId40"/>
    <p:sldId id="487" r:id="rId41"/>
    <p:sldId id="488" r:id="rId42"/>
    <p:sldId id="495" r:id="rId43"/>
    <p:sldId id="493" r:id="rId44"/>
    <p:sldId id="504" r:id="rId45"/>
    <p:sldId id="503" r:id="rId46"/>
    <p:sldId id="502" r:id="rId47"/>
    <p:sldId id="501" r:id="rId48"/>
    <p:sldId id="500" r:id="rId49"/>
    <p:sldId id="492" r:id="rId50"/>
    <p:sldId id="509" r:id="rId51"/>
    <p:sldId id="508" r:id="rId52"/>
    <p:sldId id="507" r:id="rId53"/>
    <p:sldId id="505" r:id="rId54"/>
    <p:sldId id="491" r:id="rId55"/>
    <p:sldId id="490" r:id="rId56"/>
    <p:sldId id="489" r:id="rId57"/>
    <p:sldId id="441" r:id="rId58"/>
    <p:sldId id="475" r:id="rId59"/>
    <p:sldId id="484"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hlman, Karl"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34DC"/>
    <a:srgbClr val="CC0000"/>
    <a:srgbClr val="4F7951"/>
    <a:srgbClr val="DBC09D"/>
    <a:srgbClr val="EADAC8"/>
    <a:srgbClr val="B78543"/>
    <a:srgbClr val="5B8B5D"/>
    <a:srgbClr val="E8D6C2"/>
    <a:srgbClr val="E5D0B9"/>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3584" autoAdjust="0"/>
  </p:normalViewPr>
  <p:slideViewPr>
    <p:cSldViewPr>
      <p:cViewPr varScale="1">
        <p:scale>
          <a:sx n="67" d="100"/>
          <a:sy n="67" d="100"/>
        </p:scale>
        <p:origin x="1204" y="44"/>
      </p:cViewPr>
      <p:guideLst>
        <p:guide orient="horz" pos="2160"/>
        <p:guide pos="2880"/>
      </p:guideLst>
    </p:cSldViewPr>
  </p:slideViewPr>
  <p:outlineViewPr>
    <p:cViewPr>
      <p:scale>
        <a:sx n="33" d="100"/>
        <a:sy n="33" d="100"/>
      </p:scale>
      <p:origin x="54" y="21438"/>
    </p:cViewPr>
  </p:outlineViewPr>
  <p:notesTextViewPr>
    <p:cViewPr>
      <p:scale>
        <a:sx n="100" d="100"/>
        <a:sy n="100" d="100"/>
      </p:scale>
      <p:origin x="0" y="0"/>
    </p:cViewPr>
  </p:notesTextViewPr>
  <p:sorterViewPr>
    <p:cViewPr>
      <p:scale>
        <a:sx n="66" d="100"/>
        <a:sy n="66" d="100"/>
      </p:scale>
      <p:origin x="0" y="33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C9D97-6773-4552-988C-59F6E8BDFE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913F9D-443A-4210-BED3-023A1E516A25}">
      <dgm:prSet phldrT="[Text]" custT="1"/>
      <dgm:spPr/>
      <dgm:t>
        <a:bodyPr/>
        <a:lstStyle/>
        <a:p>
          <a:pPr>
            <a:lnSpc>
              <a:spcPct val="100000"/>
            </a:lnSpc>
          </a:pPr>
          <a:r>
            <a:rPr lang="en-US" sz="2400" b="1" dirty="0">
              <a:solidFill>
                <a:srgbClr val="C00000"/>
              </a:solidFill>
            </a:rPr>
            <a:t>It’s the Law</a:t>
          </a:r>
        </a:p>
      </dgm:t>
    </dgm:pt>
    <dgm:pt modelId="{52F713B9-F8CF-42F0-9194-385631D4AB13}" type="parTrans" cxnId="{08088807-EC57-4DD3-9044-F617BE48B5FA}">
      <dgm:prSet/>
      <dgm:spPr/>
      <dgm:t>
        <a:bodyPr/>
        <a:lstStyle/>
        <a:p>
          <a:endParaRPr lang="en-US" sz="4000" b="1"/>
        </a:p>
      </dgm:t>
    </dgm:pt>
    <dgm:pt modelId="{97A00433-3304-4544-A0B7-40ADB12B90B2}" type="sibTrans" cxnId="{08088807-EC57-4DD3-9044-F617BE48B5FA}">
      <dgm:prSet/>
      <dgm:spPr/>
      <dgm:t>
        <a:bodyPr/>
        <a:lstStyle/>
        <a:p>
          <a:endParaRPr lang="en-US" b="1"/>
        </a:p>
      </dgm:t>
    </dgm:pt>
    <dgm:pt modelId="{766B40C3-1AAF-4D72-9A6D-8A1C0B7F65FA}">
      <dgm:prSet phldrT="[Text]" custT="1"/>
      <dgm:spPr/>
      <dgm:t>
        <a:bodyPr/>
        <a:lstStyle/>
        <a:p>
          <a:pPr>
            <a:lnSpc>
              <a:spcPct val="100000"/>
            </a:lnSpc>
          </a:pPr>
          <a:r>
            <a:rPr lang="en-US" sz="2400" b="1" dirty="0">
              <a:solidFill>
                <a:srgbClr val="C00000"/>
              </a:solidFill>
            </a:rPr>
            <a:t>Hearings and Notices</a:t>
          </a:r>
        </a:p>
      </dgm:t>
    </dgm:pt>
    <dgm:pt modelId="{D3248A8D-B457-4154-B1DA-0EDDC9F7B7B9}" type="parTrans" cxnId="{00D5213C-D17C-4C3C-84F4-FEACACD99B34}">
      <dgm:prSet/>
      <dgm:spPr/>
      <dgm:t>
        <a:bodyPr/>
        <a:lstStyle/>
        <a:p>
          <a:endParaRPr lang="en-US" sz="4000" b="1"/>
        </a:p>
      </dgm:t>
    </dgm:pt>
    <dgm:pt modelId="{ABA9368A-0A3D-43C0-9F0A-707B5E76ECE8}" type="sibTrans" cxnId="{00D5213C-D17C-4C3C-84F4-FEACACD99B34}">
      <dgm:prSet/>
      <dgm:spPr/>
      <dgm:t>
        <a:bodyPr/>
        <a:lstStyle/>
        <a:p>
          <a:endParaRPr lang="en-US" b="1"/>
        </a:p>
      </dgm:t>
    </dgm:pt>
    <dgm:pt modelId="{4A9CDE69-5C07-4DB2-9718-9B9ECE7ACB88}">
      <dgm:prSet phldrT="[Text]" custT="1"/>
      <dgm:spPr/>
      <dgm:t>
        <a:bodyPr/>
        <a:lstStyle/>
        <a:p>
          <a:pPr>
            <a:lnSpc>
              <a:spcPct val="100000"/>
            </a:lnSpc>
          </a:pPr>
          <a:r>
            <a:rPr lang="en-US" sz="2400" b="1" dirty="0">
              <a:solidFill>
                <a:srgbClr val="C00000"/>
              </a:solidFill>
            </a:rPr>
            <a:t>Inspection/Audit</a:t>
          </a:r>
        </a:p>
      </dgm:t>
    </dgm:pt>
    <dgm:pt modelId="{B2388405-343C-4CA6-B8E0-CE4A04040CB6}" type="parTrans" cxnId="{CA0A1482-9EFC-4D58-9C63-01FC587B67B4}">
      <dgm:prSet/>
      <dgm:spPr/>
      <dgm:t>
        <a:bodyPr/>
        <a:lstStyle/>
        <a:p>
          <a:endParaRPr lang="en-US" sz="4000" b="1"/>
        </a:p>
      </dgm:t>
    </dgm:pt>
    <dgm:pt modelId="{60388383-D4E2-45BA-AFDD-9850FE85A232}" type="sibTrans" cxnId="{CA0A1482-9EFC-4D58-9C63-01FC587B67B4}">
      <dgm:prSet/>
      <dgm:spPr/>
      <dgm:t>
        <a:bodyPr/>
        <a:lstStyle/>
        <a:p>
          <a:endParaRPr lang="en-US" b="1"/>
        </a:p>
      </dgm:t>
    </dgm:pt>
    <dgm:pt modelId="{CAD656E7-842C-4C33-9988-22B0384A7C2C}">
      <dgm:prSet phldrT="[Text]" custT="1"/>
      <dgm:spPr/>
      <dgm:t>
        <a:bodyPr/>
        <a:lstStyle/>
        <a:p>
          <a:pPr>
            <a:lnSpc>
              <a:spcPct val="100000"/>
            </a:lnSpc>
          </a:pPr>
          <a:r>
            <a:rPr lang="en-US" sz="2400" b="1" dirty="0">
              <a:solidFill>
                <a:srgbClr val="C00000"/>
              </a:solidFill>
            </a:rPr>
            <a:t>Authorized by Ordinance</a:t>
          </a:r>
        </a:p>
      </dgm:t>
    </dgm:pt>
    <dgm:pt modelId="{4D01D5BC-7316-4FB0-951C-54556B042335}" type="parTrans" cxnId="{64E674C4-73ED-4472-980B-6DCBC4EE3158}">
      <dgm:prSet/>
      <dgm:spPr/>
      <dgm:t>
        <a:bodyPr/>
        <a:lstStyle/>
        <a:p>
          <a:endParaRPr lang="en-US" sz="4000" b="1"/>
        </a:p>
      </dgm:t>
    </dgm:pt>
    <dgm:pt modelId="{EC5EE133-83C6-4FAF-AF53-3AE819986DE6}" type="sibTrans" cxnId="{64E674C4-73ED-4472-980B-6DCBC4EE3158}">
      <dgm:prSet/>
      <dgm:spPr/>
      <dgm:t>
        <a:bodyPr/>
        <a:lstStyle/>
        <a:p>
          <a:endParaRPr lang="en-US" b="1"/>
        </a:p>
      </dgm:t>
    </dgm:pt>
    <dgm:pt modelId="{1D64C8DD-C066-4FA3-9DC2-88C8E5B5E371}">
      <dgm:prSet phldrT="[Text]" custT="1"/>
      <dgm:spPr/>
      <dgm:t>
        <a:bodyPr/>
        <a:lstStyle/>
        <a:p>
          <a:pPr>
            <a:lnSpc>
              <a:spcPct val="100000"/>
            </a:lnSpc>
          </a:pPr>
          <a:r>
            <a:rPr lang="en-US" sz="2400" b="1" dirty="0">
              <a:solidFill>
                <a:srgbClr val="C00000"/>
              </a:solidFill>
            </a:rPr>
            <a:t>Structurally Balanced</a:t>
          </a:r>
        </a:p>
      </dgm:t>
    </dgm:pt>
    <dgm:pt modelId="{D60C8F40-4CE7-4708-A525-68D9C56895E1}" type="parTrans" cxnId="{947E208E-F54F-4C91-BB6A-6395E546DF28}">
      <dgm:prSet/>
      <dgm:spPr/>
      <dgm:t>
        <a:bodyPr/>
        <a:lstStyle/>
        <a:p>
          <a:endParaRPr lang="en-US" sz="4000" b="1"/>
        </a:p>
      </dgm:t>
    </dgm:pt>
    <dgm:pt modelId="{23CFE4DC-84C9-4BE9-9821-2F7E7B63E28E}" type="sibTrans" cxnId="{947E208E-F54F-4C91-BB6A-6395E546DF28}">
      <dgm:prSet/>
      <dgm:spPr/>
      <dgm:t>
        <a:bodyPr/>
        <a:lstStyle/>
        <a:p>
          <a:endParaRPr lang="en-US" b="1"/>
        </a:p>
      </dgm:t>
    </dgm:pt>
    <dgm:pt modelId="{E1117290-9CF5-45A2-B8B0-5BAF8073DDBB}" type="pres">
      <dgm:prSet presAssocID="{19FC9D97-6773-4552-988C-59F6E8BDFEDA}" presName="root" presStyleCnt="0">
        <dgm:presLayoutVars>
          <dgm:dir/>
          <dgm:resizeHandles val="exact"/>
        </dgm:presLayoutVars>
      </dgm:prSet>
      <dgm:spPr/>
    </dgm:pt>
    <dgm:pt modelId="{7BFB8A8B-0312-4295-9564-3FE89981ECC3}" type="pres">
      <dgm:prSet presAssocID="{65913F9D-443A-4210-BED3-023A1E516A25}" presName="compNode" presStyleCnt="0"/>
      <dgm:spPr/>
    </dgm:pt>
    <dgm:pt modelId="{C1DAAADA-99BC-40A8-817E-3C5019BCA6B1}" type="pres">
      <dgm:prSet presAssocID="{65913F9D-443A-4210-BED3-023A1E516A25}" presName="bgRect" presStyleLbl="bgShp" presStyleIdx="0" presStyleCnt="5" custLinFactNeighborY="3173"/>
      <dgm:spPr>
        <a:solidFill>
          <a:schemeClr val="bg1">
            <a:lumMod val="75000"/>
          </a:schemeClr>
        </a:solidFill>
      </dgm:spPr>
    </dgm:pt>
    <dgm:pt modelId="{18CCF670-27ED-4552-822D-567C92313A89}" type="pres">
      <dgm:prSet presAssocID="{65913F9D-443A-4210-BED3-023A1E516A2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928E9975-0974-4F2F-9501-80EF7E466AD6}" type="pres">
      <dgm:prSet presAssocID="{65913F9D-443A-4210-BED3-023A1E516A25}" presName="spaceRect" presStyleCnt="0"/>
      <dgm:spPr/>
    </dgm:pt>
    <dgm:pt modelId="{609C1485-F934-4268-98DA-9ECC70141627}" type="pres">
      <dgm:prSet presAssocID="{65913F9D-443A-4210-BED3-023A1E516A25}" presName="parTx" presStyleLbl="revTx" presStyleIdx="0" presStyleCnt="5">
        <dgm:presLayoutVars>
          <dgm:chMax val="0"/>
          <dgm:chPref val="0"/>
        </dgm:presLayoutVars>
      </dgm:prSet>
      <dgm:spPr/>
    </dgm:pt>
    <dgm:pt modelId="{E2FA01D6-4CB1-4100-96DE-B02B07A2ECE2}" type="pres">
      <dgm:prSet presAssocID="{97A00433-3304-4544-A0B7-40ADB12B90B2}" presName="sibTrans" presStyleCnt="0"/>
      <dgm:spPr/>
    </dgm:pt>
    <dgm:pt modelId="{9A012395-B783-4BF9-AD14-469BA22FDF63}" type="pres">
      <dgm:prSet presAssocID="{766B40C3-1AAF-4D72-9A6D-8A1C0B7F65FA}" presName="compNode" presStyleCnt="0"/>
      <dgm:spPr/>
    </dgm:pt>
    <dgm:pt modelId="{5EBBC849-9C10-4429-A17B-8B2FE53A882D}" type="pres">
      <dgm:prSet presAssocID="{766B40C3-1AAF-4D72-9A6D-8A1C0B7F65FA}" presName="bgRect" presStyleLbl="bgShp" presStyleIdx="1" presStyleCnt="5" custLinFactNeighborY="3173"/>
      <dgm:spPr>
        <a:solidFill>
          <a:schemeClr val="bg1">
            <a:lumMod val="75000"/>
          </a:schemeClr>
        </a:solidFill>
      </dgm:spPr>
    </dgm:pt>
    <dgm:pt modelId="{9584897B-A846-4E6D-BC68-AA99F85953E7}" type="pres">
      <dgm:prSet presAssocID="{766B40C3-1AAF-4D72-9A6D-8A1C0B7F65F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BEECF2A-8F0F-45F8-AD75-FA084E8CAC98}" type="pres">
      <dgm:prSet presAssocID="{766B40C3-1AAF-4D72-9A6D-8A1C0B7F65FA}" presName="spaceRect" presStyleCnt="0"/>
      <dgm:spPr/>
    </dgm:pt>
    <dgm:pt modelId="{612C57A9-6858-448F-94D8-CD09B4A8721D}" type="pres">
      <dgm:prSet presAssocID="{766B40C3-1AAF-4D72-9A6D-8A1C0B7F65FA}" presName="parTx" presStyleLbl="revTx" presStyleIdx="1" presStyleCnt="5">
        <dgm:presLayoutVars>
          <dgm:chMax val="0"/>
          <dgm:chPref val="0"/>
        </dgm:presLayoutVars>
      </dgm:prSet>
      <dgm:spPr/>
    </dgm:pt>
    <dgm:pt modelId="{6514A45B-D66A-4110-9F94-4E29EC8A6408}" type="pres">
      <dgm:prSet presAssocID="{ABA9368A-0A3D-43C0-9F0A-707B5E76ECE8}" presName="sibTrans" presStyleCnt="0"/>
      <dgm:spPr/>
    </dgm:pt>
    <dgm:pt modelId="{1304216F-35CC-4957-81C7-E1A5E84D4669}" type="pres">
      <dgm:prSet presAssocID="{4A9CDE69-5C07-4DB2-9718-9B9ECE7ACB88}" presName="compNode" presStyleCnt="0"/>
      <dgm:spPr/>
    </dgm:pt>
    <dgm:pt modelId="{33924353-5B08-4189-B4DF-484E69F7D3CD}" type="pres">
      <dgm:prSet presAssocID="{4A9CDE69-5C07-4DB2-9718-9B9ECE7ACB88}" presName="bgRect" presStyleLbl="bgShp" presStyleIdx="2" presStyleCnt="5" custLinFactNeighborY="3173"/>
      <dgm:spPr>
        <a:solidFill>
          <a:schemeClr val="bg1">
            <a:lumMod val="75000"/>
          </a:schemeClr>
        </a:solidFill>
      </dgm:spPr>
    </dgm:pt>
    <dgm:pt modelId="{8FA8F36C-4142-4311-97A3-B206DD23A5E8}" type="pres">
      <dgm:prSet presAssocID="{4A9CDE69-5C07-4DB2-9718-9B9ECE7ACB88}"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C6D8535A-A435-4CD1-B202-C1F87E9463A0}" type="pres">
      <dgm:prSet presAssocID="{4A9CDE69-5C07-4DB2-9718-9B9ECE7ACB88}" presName="spaceRect" presStyleCnt="0"/>
      <dgm:spPr/>
    </dgm:pt>
    <dgm:pt modelId="{454B6767-16C6-4C35-B9F0-D318EC123486}" type="pres">
      <dgm:prSet presAssocID="{4A9CDE69-5C07-4DB2-9718-9B9ECE7ACB88}" presName="parTx" presStyleLbl="revTx" presStyleIdx="2" presStyleCnt="5">
        <dgm:presLayoutVars>
          <dgm:chMax val="0"/>
          <dgm:chPref val="0"/>
        </dgm:presLayoutVars>
      </dgm:prSet>
      <dgm:spPr/>
    </dgm:pt>
    <dgm:pt modelId="{4A399EA0-1BA3-4003-B838-2D8732B8641D}" type="pres">
      <dgm:prSet presAssocID="{60388383-D4E2-45BA-AFDD-9850FE85A232}" presName="sibTrans" presStyleCnt="0"/>
      <dgm:spPr/>
    </dgm:pt>
    <dgm:pt modelId="{AD2E2659-CA67-4F38-9D8A-07C3CF506D9B}" type="pres">
      <dgm:prSet presAssocID="{CAD656E7-842C-4C33-9988-22B0384A7C2C}" presName="compNode" presStyleCnt="0"/>
      <dgm:spPr/>
    </dgm:pt>
    <dgm:pt modelId="{12C6D538-2E9B-47A3-AABD-448B03BCC4C5}" type="pres">
      <dgm:prSet presAssocID="{CAD656E7-842C-4C33-9988-22B0384A7C2C}" presName="bgRect" presStyleLbl="bgShp" presStyleIdx="3" presStyleCnt="5" custLinFactNeighborY="3173"/>
      <dgm:spPr>
        <a:solidFill>
          <a:schemeClr val="bg1">
            <a:lumMod val="75000"/>
          </a:schemeClr>
        </a:solidFill>
      </dgm:spPr>
    </dgm:pt>
    <dgm:pt modelId="{0D40868A-2311-49C3-9D3A-93EEC94FB02F}" type="pres">
      <dgm:prSet presAssocID="{CAD656E7-842C-4C33-9988-22B0384A7C2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0CC7E046-0805-4449-A1A5-518A06639012}" type="pres">
      <dgm:prSet presAssocID="{CAD656E7-842C-4C33-9988-22B0384A7C2C}" presName="spaceRect" presStyleCnt="0"/>
      <dgm:spPr/>
    </dgm:pt>
    <dgm:pt modelId="{540E5191-97DA-4BDF-A380-3CA5D111FF08}" type="pres">
      <dgm:prSet presAssocID="{CAD656E7-842C-4C33-9988-22B0384A7C2C}" presName="parTx" presStyleLbl="revTx" presStyleIdx="3" presStyleCnt="5">
        <dgm:presLayoutVars>
          <dgm:chMax val="0"/>
          <dgm:chPref val="0"/>
        </dgm:presLayoutVars>
      </dgm:prSet>
      <dgm:spPr/>
    </dgm:pt>
    <dgm:pt modelId="{236A21B0-379D-4FC9-8AF8-FCA609D4CB34}" type="pres">
      <dgm:prSet presAssocID="{EC5EE133-83C6-4FAF-AF53-3AE819986DE6}" presName="sibTrans" presStyleCnt="0"/>
      <dgm:spPr/>
    </dgm:pt>
    <dgm:pt modelId="{62613620-6A9D-4426-AF4B-AA9139476D2F}" type="pres">
      <dgm:prSet presAssocID="{1D64C8DD-C066-4FA3-9DC2-88C8E5B5E371}" presName="compNode" presStyleCnt="0"/>
      <dgm:spPr/>
    </dgm:pt>
    <dgm:pt modelId="{AD06F717-50F7-48E7-B098-0EECF3DCF188}" type="pres">
      <dgm:prSet presAssocID="{1D64C8DD-C066-4FA3-9DC2-88C8E5B5E371}" presName="bgRect" presStyleLbl="bgShp" presStyleIdx="4" presStyleCnt="5" custLinFactNeighborX="-1550" custLinFactNeighborY="-73"/>
      <dgm:spPr>
        <a:solidFill>
          <a:schemeClr val="bg1">
            <a:lumMod val="75000"/>
          </a:schemeClr>
        </a:solidFill>
      </dgm:spPr>
    </dgm:pt>
    <dgm:pt modelId="{31059807-5E36-4314-AC00-38617B5E3FAD}" type="pres">
      <dgm:prSet presAssocID="{1D64C8DD-C066-4FA3-9DC2-88C8E5B5E371}"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FD4DC1E1-83F2-4B20-BC46-73E4F60052FA}" type="pres">
      <dgm:prSet presAssocID="{1D64C8DD-C066-4FA3-9DC2-88C8E5B5E371}" presName="spaceRect" presStyleCnt="0"/>
      <dgm:spPr/>
    </dgm:pt>
    <dgm:pt modelId="{D46CAC0F-B3E7-4CC3-922F-C452D6031DD2}" type="pres">
      <dgm:prSet presAssocID="{1D64C8DD-C066-4FA3-9DC2-88C8E5B5E371}" presName="parTx" presStyleLbl="revTx" presStyleIdx="4" presStyleCnt="5">
        <dgm:presLayoutVars>
          <dgm:chMax val="0"/>
          <dgm:chPref val="0"/>
        </dgm:presLayoutVars>
      </dgm:prSet>
      <dgm:spPr/>
    </dgm:pt>
  </dgm:ptLst>
  <dgm:cxnLst>
    <dgm:cxn modelId="{08088807-EC57-4DD3-9044-F617BE48B5FA}" srcId="{19FC9D97-6773-4552-988C-59F6E8BDFEDA}" destId="{65913F9D-443A-4210-BED3-023A1E516A25}" srcOrd="0" destOrd="0" parTransId="{52F713B9-F8CF-42F0-9194-385631D4AB13}" sibTransId="{97A00433-3304-4544-A0B7-40ADB12B90B2}"/>
    <dgm:cxn modelId="{D99A9838-4B1E-4B32-ABE2-201FF5ACC73A}" type="presOf" srcId="{4A9CDE69-5C07-4DB2-9718-9B9ECE7ACB88}" destId="{454B6767-16C6-4C35-B9F0-D318EC123486}" srcOrd="0" destOrd="0" presId="urn:microsoft.com/office/officeart/2018/2/layout/IconVerticalSolidList"/>
    <dgm:cxn modelId="{00D5213C-D17C-4C3C-84F4-FEACACD99B34}" srcId="{19FC9D97-6773-4552-988C-59F6E8BDFEDA}" destId="{766B40C3-1AAF-4D72-9A6D-8A1C0B7F65FA}" srcOrd="1" destOrd="0" parTransId="{D3248A8D-B457-4154-B1DA-0EDDC9F7B7B9}" sibTransId="{ABA9368A-0A3D-43C0-9F0A-707B5E76ECE8}"/>
    <dgm:cxn modelId="{F025FF3C-7991-4689-A9A2-7C2166398D25}" type="presOf" srcId="{19FC9D97-6773-4552-988C-59F6E8BDFEDA}" destId="{E1117290-9CF5-45A2-B8B0-5BAF8073DDBB}" srcOrd="0" destOrd="0" presId="urn:microsoft.com/office/officeart/2018/2/layout/IconVerticalSolidList"/>
    <dgm:cxn modelId="{8EC7344C-710C-4050-B519-F17DD0DE5A56}" type="presOf" srcId="{1D64C8DD-C066-4FA3-9DC2-88C8E5B5E371}" destId="{D46CAC0F-B3E7-4CC3-922F-C452D6031DD2}" srcOrd="0" destOrd="0" presId="urn:microsoft.com/office/officeart/2018/2/layout/IconVerticalSolidList"/>
    <dgm:cxn modelId="{CA0A1482-9EFC-4D58-9C63-01FC587B67B4}" srcId="{19FC9D97-6773-4552-988C-59F6E8BDFEDA}" destId="{4A9CDE69-5C07-4DB2-9718-9B9ECE7ACB88}" srcOrd="2" destOrd="0" parTransId="{B2388405-343C-4CA6-B8E0-CE4A04040CB6}" sibTransId="{60388383-D4E2-45BA-AFDD-9850FE85A232}"/>
    <dgm:cxn modelId="{E4EA0287-C24D-464B-8A1C-52689416ACF2}" type="presOf" srcId="{766B40C3-1AAF-4D72-9A6D-8A1C0B7F65FA}" destId="{612C57A9-6858-448F-94D8-CD09B4A8721D}" srcOrd="0" destOrd="0" presId="urn:microsoft.com/office/officeart/2018/2/layout/IconVerticalSolidList"/>
    <dgm:cxn modelId="{941E9F87-85DA-4751-B21E-F96D84B21AA6}" type="presOf" srcId="{65913F9D-443A-4210-BED3-023A1E516A25}" destId="{609C1485-F934-4268-98DA-9ECC70141627}" srcOrd="0" destOrd="0" presId="urn:microsoft.com/office/officeart/2018/2/layout/IconVerticalSolidList"/>
    <dgm:cxn modelId="{947E208E-F54F-4C91-BB6A-6395E546DF28}" srcId="{19FC9D97-6773-4552-988C-59F6E8BDFEDA}" destId="{1D64C8DD-C066-4FA3-9DC2-88C8E5B5E371}" srcOrd="4" destOrd="0" parTransId="{D60C8F40-4CE7-4708-A525-68D9C56895E1}" sibTransId="{23CFE4DC-84C9-4BE9-9821-2F7E7B63E28E}"/>
    <dgm:cxn modelId="{64E674C4-73ED-4472-980B-6DCBC4EE3158}" srcId="{19FC9D97-6773-4552-988C-59F6E8BDFEDA}" destId="{CAD656E7-842C-4C33-9988-22B0384A7C2C}" srcOrd="3" destOrd="0" parTransId="{4D01D5BC-7316-4FB0-951C-54556B042335}" sibTransId="{EC5EE133-83C6-4FAF-AF53-3AE819986DE6}"/>
    <dgm:cxn modelId="{C7935FCD-AF7F-4B82-9D86-9A2C0759A360}" type="presOf" srcId="{CAD656E7-842C-4C33-9988-22B0384A7C2C}" destId="{540E5191-97DA-4BDF-A380-3CA5D111FF08}" srcOrd="0" destOrd="0" presId="urn:microsoft.com/office/officeart/2018/2/layout/IconVerticalSolidList"/>
    <dgm:cxn modelId="{071B524C-FD9C-4F11-933B-C467DC22B518}" type="presParOf" srcId="{E1117290-9CF5-45A2-B8B0-5BAF8073DDBB}" destId="{7BFB8A8B-0312-4295-9564-3FE89981ECC3}" srcOrd="0" destOrd="0" presId="urn:microsoft.com/office/officeart/2018/2/layout/IconVerticalSolidList"/>
    <dgm:cxn modelId="{F30B8C71-2310-4C7C-B3A7-60091C20EA36}" type="presParOf" srcId="{7BFB8A8B-0312-4295-9564-3FE89981ECC3}" destId="{C1DAAADA-99BC-40A8-817E-3C5019BCA6B1}" srcOrd="0" destOrd="0" presId="urn:microsoft.com/office/officeart/2018/2/layout/IconVerticalSolidList"/>
    <dgm:cxn modelId="{21C414C7-65A7-4F2A-8C78-A00EF2FE0D5A}" type="presParOf" srcId="{7BFB8A8B-0312-4295-9564-3FE89981ECC3}" destId="{18CCF670-27ED-4552-822D-567C92313A89}" srcOrd="1" destOrd="0" presId="urn:microsoft.com/office/officeart/2018/2/layout/IconVerticalSolidList"/>
    <dgm:cxn modelId="{C6EC7878-DDB4-40D4-83DD-7461A58415A5}" type="presParOf" srcId="{7BFB8A8B-0312-4295-9564-3FE89981ECC3}" destId="{928E9975-0974-4F2F-9501-80EF7E466AD6}" srcOrd="2" destOrd="0" presId="urn:microsoft.com/office/officeart/2018/2/layout/IconVerticalSolidList"/>
    <dgm:cxn modelId="{00209B82-111E-4EA9-83F8-0F1C24AB4489}" type="presParOf" srcId="{7BFB8A8B-0312-4295-9564-3FE89981ECC3}" destId="{609C1485-F934-4268-98DA-9ECC70141627}" srcOrd="3" destOrd="0" presId="urn:microsoft.com/office/officeart/2018/2/layout/IconVerticalSolidList"/>
    <dgm:cxn modelId="{0205AC09-4B94-4BFD-9982-FD93578AE8A0}" type="presParOf" srcId="{E1117290-9CF5-45A2-B8B0-5BAF8073DDBB}" destId="{E2FA01D6-4CB1-4100-96DE-B02B07A2ECE2}" srcOrd="1" destOrd="0" presId="urn:microsoft.com/office/officeart/2018/2/layout/IconVerticalSolidList"/>
    <dgm:cxn modelId="{ACE5DEAA-9981-47F0-911B-1802FF61188E}" type="presParOf" srcId="{E1117290-9CF5-45A2-B8B0-5BAF8073DDBB}" destId="{9A012395-B783-4BF9-AD14-469BA22FDF63}" srcOrd="2" destOrd="0" presId="urn:microsoft.com/office/officeart/2018/2/layout/IconVerticalSolidList"/>
    <dgm:cxn modelId="{EC93F45A-E955-4638-8ECD-CDC4622B5B91}" type="presParOf" srcId="{9A012395-B783-4BF9-AD14-469BA22FDF63}" destId="{5EBBC849-9C10-4429-A17B-8B2FE53A882D}" srcOrd="0" destOrd="0" presId="urn:microsoft.com/office/officeart/2018/2/layout/IconVerticalSolidList"/>
    <dgm:cxn modelId="{968773BF-5BAC-4978-B70E-88D39A358B7F}" type="presParOf" srcId="{9A012395-B783-4BF9-AD14-469BA22FDF63}" destId="{9584897B-A846-4E6D-BC68-AA99F85953E7}" srcOrd="1" destOrd="0" presId="urn:microsoft.com/office/officeart/2018/2/layout/IconVerticalSolidList"/>
    <dgm:cxn modelId="{A3867DC7-88E5-4998-AF56-E4F88742B653}" type="presParOf" srcId="{9A012395-B783-4BF9-AD14-469BA22FDF63}" destId="{3BEECF2A-8F0F-45F8-AD75-FA084E8CAC98}" srcOrd="2" destOrd="0" presId="urn:microsoft.com/office/officeart/2018/2/layout/IconVerticalSolidList"/>
    <dgm:cxn modelId="{25CE919F-82BC-4E7C-B08A-2313FF5A2D1D}" type="presParOf" srcId="{9A012395-B783-4BF9-AD14-469BA22FDF63}" destId="{612C57A9-6858-448F-94D8-CD09B4A8721D}" srcOrd="3" destOrd="0" presId="urn:microsoft.com/office/officeart/2018/2/layout/IconVerticalSolidList"/>
    <dgm:cxn modelId="{0899FD00-749A-4783-98F5-BF7474C75C66}" type="presParOf" srcId="{E1117290-9CF5-45A2-B8B0-5BAF8073DDBB}" destId="{6514A45B-D66A-4110-9F94-4E29EC8A6408}" srcOrd="3" destOrd="0" presId="urn:microsoft.com/office/officeart/2018/2/layout/IconVerticalSolidList"/>
    <dgm:cxn modelId="{ED95923E-FC42-4D2C-BC34-326768EE7D13}" type="presParOf" srcId="{E1117290-9CF5-45A2-B8B0-5BAF8073DDBB}" destId="{1304216F-35CC-4957-81C7-E1A5E84D4669}" srcOrd="4" destOrd="0" presId="urn:microsoft.com/office/officeart/2018/2/layout/IconVerticalSolidList"/>
    <dgm:cxn modelId="{A99FDE55-405E-442F-AB70-495797147825}" type="presParOf" srcId="{1304216F-35CC-4957-81C7-E1A5E84D4669}" destId="{33924353-5B08-4189-B4DF-484E69F7D3CD}" srcOrd="0" destOrd="0" presId="urn:microsoft.com/office/officeart/2018/2/layout/IconVerticalSolidList"/>
    <dgm:cxn modelId="{9A0B312F-731A-4AE8-AA41-D1056F3DB615}" type="presParOf" srcId="{1304216F-35CC-4957-81C7-E1A5E84D4669}" destId="{8FA8F36C-4142-4311-97A3-B206DD23A5E8}" srcOrd="1" destOrd="0" presId="urn:microsoft.com/office/officeart/2018/2/layout/IconVerticalSolidList"/>
    <dgm:cxn modelId="{F88CA56A-F0A8-4CED-A68B-81ADD1745A70}" type="presParOf" srcId="{1304216F-35CC-4957-81C7-E1A5E84D4669}" destId="{C6D8535A-A435-4CD1-B202-C1F87E9463A0}" srcOrd="2" destOrd="0" presId="urn:microsoft.com/office/officeart/2018/2/layout/IconVerticalSolidList"/>
    <dgm:cxn modelId="{22F1785F-F0D6-4F89-ACEF-80ACDE7AD78B}" type="presParOf" srcId="{1304216F-35CC-4957-81C7-E1A5E84D4669}" destId="{454B6767-16C6-4C35-B9F0-D318EC123486}" srcOrd="3" destOrd="0" presId="urn:microsoft.com/office/officeart/2018/2/layout/IconVerticalSolidList"/>
    <dgm:cxn modelId="{DE84A18F-FC97-4AA7-A7DE-2B8AD953665F}" type="presParOf" srcId="{E1117290-9CF5-45A2-B8B0-5BAF8073DDBB}" destId="{4A399EA0-1BA3-4003-B838-2D8732B8641D}" srcOrd="5" destOrd="0" presId="urn:microsoft.com/office/officeart/2018/2/layout/IconVerticalSolidList"/>
    <dgm:cxn modelId="{68B2B4E1-C295-4CE5-8BA6-A821A5534B85}" type="presParOf" srcId="{E1117290-9CF5-45A2-B8B0-5BAF8073DDBB}" destId="{AD2E2659-CA67-4F38-9D8A-07C3CF506D9B}" srcOrd="6" destOrd="0" presId="urn:microsoft.com/office/officeart/2018/2/layout/IconVerticalSolidList"/>
    <dgm:cxn modelId="{01904151-D034-4971-A5BA-E575841E842D}" type="presParOf" srcId="{AD2E2659-CA67-4F38-9D8A-07C3CF506D9B}" destId="{12C6D538-2E9B-47A3-AABD-448B03BCC4C5}" srcOrd="0" destOrd="0" presId="urn:microsoft.com/office/officeart/2018/2/layout/IconVerticalSolidList"/>
    <dgm:cxn modelId="{11AFF5F0-2B95-4D93-AD98-39D3EB2AAA92}" type="presParOf" srcId="{AD2E2659-CA67-4F38-9D8A-07C3CF506D9B}" destId="{0D40868A-2311-49C3-9D3A-93EEC94FB02F}" srcOrd="1" destOrd="0" presId="urn:microsoft.com/office/officeart/2018/2/layout/IconVerticalSolidList"/>
    <dgm:cxn modelId="{9983D40A-F35A-4EA4-8D2B-CF6EA04F29DE}" type="presParOf" srcId="{AD2E2659-CA67-4F38-9D8A-07C3CF506D9B}" destId="{0CC7E046-0805-4449-A1A5-518A06639012}" srcOrd="2" destOrd="0" presId="urn:microsoft.com/office/officeart/2018/2/layout/IconVerticalSolidList"/>
    <dgm:cxn modelId="{532578A1-68C3-4439-B153-65A9E1C6DCE3}" type="presParOf" srcId="{AD2E2659-CA67-4F38-9D8A-07C3CF506D9B}" destId="{540E5191-97DA-4BDF-A380-3CA5D111FF08}" srcOrd="3" destOrd="0" presId="urn:microsoft.com/office/officeart/2018/2/layout/IconVerticalSolidList"/>
    <dgm:cxn modelId="{5F528C98-3816-490A-B89F-0C64329EA983}" type="presParOf" srcId="{E1117290-9CF5-45A2-B8B0-5BAF8073DDBB}" destId="{236A21B0-379D-4FC9-8AF8-FCA609D4CB34}" srcOrd="7" destOrd="0" presId="urn:microsoft.com/office/officeart/2018/2/layout/IconVerticalSolidList"/>
    <dgm:cxn modelId="{5E7CDAE4-198C-4B61-AE0D-80787AF1FA79}" type="presParOf" srcId="{E1117290-9CF5-45A2-B8B0-5BAF8073DDBB}" destId="{62613620-6A9D-4426-AF4B-AA9139476D2F}" srcOrd="8" destOrd="0" presId="urn:microsoft.com/office/officeart/2018/2/layout/IconVerticalSolidList"/>
    <dgm:cxn modelId="{C5E94749-777F-4AA6-BBFA-C96D8F8BD173}" type="presParOf" srcId="{62613620-6A9D-4426-AF4B-AA9139476D2F}" destId="{AD06F717-50F7-48E7-B098-0EECF3DCF188}" srcOrd="0" destOrd="0" presId="urn:microsoft.com/office/officeart/2018/2/layout/IconVerticalSolidList"/>
    <dgm:cxn modelId="{AA444B6B-6ADC-416E-BDC5-23E753157216}" type="presParOf" srcId="{62613620-6A9D-4426-AF4B-AA9139476D2F}" destId="{31059807-5E36-4314-AC00-38617B5E3FAD}" srcOrd="1" destOrd="0" presId="urn:microsoft.com/office/officeart/2018/2/layout/IconVerticalSolidList"/>
    <dgm:cxn modelId="{D977ECA4-23B3-459A-B87A-E7DAF1D995BB}" type="presParOf" srcId="{62613620-6A9D-4426-AF4B-AA9139476D2F}" destId="{FD4DC1E1-83F2-4B20-BC46-73E4F60052FA}" srcOrd="2" destOrd="0" presId="urn:microsoft.com/office/officeart/2018/2/layout/IconVerticalSolidList"/>
    <dgm:cxn modelId="{697D329B-E598-463E-B8E2-1422B8AA90A5}" type="presParOf" srcId="{62613620-6A9D-4426-AF4B-AA9139476D2F}" destId="{D46CAC0F-B3E7-4CC3-922F-C452D6031DD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52E97-F1B5-46AB-98EA-88C9BCE2FACB}"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63925BA-4BAE-4238-AA8E-711C863FDB4B}">
      <dgm:prSet phldrT="[Text]" custT="1"/>
      <dgm:spPr>
        <a:solidFill>
          <a:srgbClr val="C00000"/>
        </a:solidFill>
      </dgm:spPr>
      <dgm:t>
        <a:bodyPr/>
        <a:lstStyle/>
        <a:p>
          <a:pPr algn="ctr"/>
          <a:r>
            <a:rPr lang="en-US" sz="2400" b="1" dirty="0"/>
            <a:t>Ad Valorem</a:t>
          </a:r>
        </a:p>
      </dgm:t>
    </dgm:pt>
    <dgm:pt modelId="{612961BD-F920-4176-A14E-40DB696F6F2E}" type="parTrans" cxnId="{4E2A1363-BDF9-4C80-8A2A-6F85E158AA2C}">
      <dgm:prSet/>
      <dgm:spPr/>
      <dgm:t>
        <a:bodyPr/>
        <a:lstStyle/>
        <a:p>
          <a:endParaRPr lang="en-US" sz="2400" b="1"/>
        </a:p>
      </dgm:t>
    </dgm:pt>
    <dgm:pt modelId="{07FA9FE7-7953-473C-AFC4-68A2F467B192}" type="sibTrans" cxnId="{4E2A1363-BDF9-4C80-8A2A-6F85E158AA2C}">
      <dgm:prSet/>
      <dgm:spPr/>
      <dgm:t>
        <a:bodyPr/>
        <a:lstStyle/>
        <a:p>
          <a:endParaRPr lang="en-US" sz="2400" b="1"/>
        </a:p>
      </dgm:t>
    </dgm:pt>
    <dgm:pt modelId="{01C7DA73-5D12-4597-932D-6FC4DB162E1E}">
      <dgm:prSet phldrT="[Text]" custT="1"/>
      <dgm:spPr>
        <a:solidFill>
          <a:srgbClr val="C00000"/>
        </a:solidFill>
      </dgm:spPr>
      <dgm:t>
        <a:bodyPr/>
        <a:lstStyle/>
        <a:p>
          <a:pPr algn="ctr"/>
          <a:r>
            <a:rPr lang="en-US" sz="2400" b="1" dirty="0"/>
            <a:t>Sales Tax</a:t>
          </a:r>
        </a:p>
      </dgm:t>
    </dgm:pt>
    <dgm:pt modelId="{11346B9C-4F6C-4741-9C73-DB85F9FB328C}" type="parTrans" cxnId="{7F15EDEB-5CAD-420D-A09E-817458817DB8}">
      <dgm:prSet/>
      <dgm:spPr/>
      <dgm:t>
        <a:bodyPr/>
        <a:lstStyle/>
        <a:p>
          <a:endParaRPr lang="en-US" sz="2400" b="1"/>
        </a:p>
      </dgm:t>
    </dgm:pt>
    <dgm:pt modelId="{05085932-5818-4C55-97A7-D99F2B8C36E1}" type="sibTrans" cxnId="{7F15EDEB-5CAD-420D-A09E-817458817DB8}">
      <dgm:prSet/>
      <dgm:spPr/>
      <dgm:t>
        <a:bodyPr/>
        <a:lstStyle/>
        <a:p>
          <a:endParaRPr lang="en-US" sz="2400" b="1"/>
        </a:p>
      </dgm:t>
    </dgm:pt>
    <dgm:pt modelId="{953AA178-FF6C-4507-9CC3-53632B69936D}">
      <dgm:prSet phldrT="[Text]" custT="1"/>
      <dgm:spPr>
        <a:solidFill>
          <a:srgbClr val="C00000"/>
        </a:solidFill>
      </dgm:spPr>
      <dgm:t>
        <a:bodyPr/>
        <a:lstStyle/>
        <a:p>
          <a:pPr algn="ctr"/>
          <a:r>
            <a:rPr lang="en-US" sz="2400" b="1" dirty="0"/>
            <a:t>Franchise Fees/Utility Transfers</a:t>
          </a:r>
        </a:p>
      </dgm:t>
    </dgm:pt>
    <dgm:pt modelId="{53EA3892-9E08-49A7-A775-52AD3CA5ED99}" type="parTrans" cxnId="{400DD501-C673-46F3-BD52-5BC4253752C7}">
      <dgm:prSet/>
      <dgm:spPr/>
      <dgm:t>
        <a:bodyPr/>
        <a:lstStyle/>
        <a:p>
          <a:endParaRPr lang="en-US" sz="2400" b="1"/>
        </a:p>
      </dgm:t>
    </dgm:pt>
    <dgm:pt modelId="{B0273A89-70EF-42A1-B6F5-602CFE28A62C}" type="sibTrans" cxnId="{400DD501-C673-46F3-BD52-5BC4253752C7}">
      <dgm:prSet/>
      <dgm:spPr/>
      <dgm:t>
        <a:bodyPr/>
        <a:lstStyle/>
        <a:p>
          <a:endParaRPr lang="en-US" sz="2400" b="1"/>
        </a:p>
      </dgm:t>
    </dgm:pt>
    <dgm:pt modelId="{93B6D083-18D7-4151-8E9F-916292AA8B70}">
      <dgm:prSet phldrT="[Text]" custT="1"/>
      <dgm:spPr>
        <a:solidFill>
          <a:srgbClr val="C00000"/>
        </a:solidFill>
      </dgm:spPr>
      <dgm:t>
        <a:bodyPr/>
        <a:lstStyle/>
        <a:p>
          <a:pPr algn="ctr"/>
          <a:r>
            <a:rPr lang="en-US" sz="2400" b="1" dirty="0"/>
            <a:t>Fines and Forfeitures</a:t>
          </a:r>
        </a:p>
      </dgm:t>
    </dgm:pt>
    <dgm:pt modelId="{0475FBE8-D8F2-4CC5-A3B5-822161BC66E1}" type="parTrans" cxnId="{79BFEE46-57D7-4307-8795-31C3AF7CB4E6}">
      <dgm:prSet/>
      <dgm:spPr/>
      <dgm:t>
        <a:bodyPr/>
        <a:lstStyle/>
        <a:p>
          <a:endParaRPr lang="en-US" sz="2400" b="1"/>
        </a:p>
      </dgm:t>
    </dgm:pt>
    <dgm:pt modelId="{8F55581D-D2AC-4B77-87DC-F48E31D623DC}" type="sibTrans" cxnId="{79BFEE46-57D7-4307-8795-31C3AF7CB4E6}">
      <dgm:prSet/>
      <dgm:spPr/>
      <dgm:t>
        <a:bodyPr/>
        <a:lstStyle/>
        <a:p>
          <a:endParaRPr lang="en-US" sz="2400" b="1"/>
        </a:p>
      </dgm:t>
    </dgm:pt>
    <dgm:pt modelId="{1B45FA66-CBE0-4AE3-A16A-3B35AC9BB5A0}">
      <dgm:prSet phldrT="[Text]" custT="1"/>
      <dgm:spPr>
        <a:solidFill>
          <a:srgbClr val="C00000"/>
        </a:solidFill>
      </dgm:spPr>
      <dgm:t>
        <a:bodyPr/>
        <a:lstStyle/>
        <a:p>
          <a:pPr algn="ctr"/>
          <a:r>
            <a:rPr lang="en-US" sz="2400" b="1" dirty="0"/>
            <a:t>Permits</a:t>
          </a:r>
        </a:p>
      </dgm:t>
    </dgm:pt>
    <dgm:pt modelId="{57266D65-A6C3-4E12-964F-837F6891FBC5}" type="parTrans" cxnId="{7D289E2C-3D4B-44BC-9690-22ADE4D22D3B}">
      <dgm:prSet/>
      <dgm:spPr/>
      <dgm:t>
        <a:bodyPr/>
        <a:lstStyle/>
        <a:p>
          <a:endParaRPr lang="en-US" sz="2400" b="1"/>
        </a:p>
      </dgm:t>
    </dgm:pt>
    <dgm:pt modelId="{1DAF89C2-9523-4C1E-8B24-4885F4C83AB2}" type="sibTrans" cxnId="{7D289E2C-3D4B-44BC-9690-22ADE4D22D3B}">
      <dgm:prSet/>
      <dgm:spPr/>
      <dgm:t>
        <a:bodyPr/>
        <a:lstStyle/>
        <a:p>
          <a:endParaRPr lang="en-US" sz="2400" b="1"/>
        </a:p>
      </dgm:t>
    </dgm:pt>
    <dgm:pt modelId="{136CBEB3-3AC2-452E-9634-17464D908B1F}" type="pres">
      <dgm:prSet presAssocID="{C7F52E97-F1B5-46AB-98EA-88C9BCE2FACB}" presName="diagram" presStyleCnt="0">
        <dgm:presLayoutVars>
          <dgm:dir/>
          <dgm:resizeHandles val="exact"/>
        </dgm:presLayoutVars>
      </dgm:prSet>
      <dgm:spPr/>
    </dgm:pt>
    <dgm:pt modelId="{4831549A-FD73-49C7-A234-DA2D8DD7D92D}" type="pres">
      <dgm:prSet presAssocID="{863925BA-4BAE-4238-AA8E-711C863FDB4B}" presName="node" presStyleLbl="node1" presStyleIdx="0" presStyleCnt="5">
        <dgm:presLayoutVars>
          <dgm:bulletEnabled val="1"/>
        </dgm:presLayoutVars>
      </dgm:prSet>
      <dgm:spPr>
        <a:prstGeom prst="roundRect">
          <a:avLst/>
        </a:prstGeom>
      </dgm:spPr>
    </dgm:pt>
    <dgm:pt modelId="{219381A5-1DEA-4666-AC4E-399454E6EF7B}" type="pres">
      <dgm:prSet presAssocID="{07FA9FE7-7953-473C-AFC4-68A2F467B192}" presName="sibTrans" presStyleCnt="0"/>
      <dgm:spPr/>
    </dgm:pt>
    <dgm:pt modelId="{23A739D6-A36F-4FFC-A0E0-DD58DC1076C2}" type="pres">
      <dgm:prSet presAssocID="{01C7DA73-5D12-4597-932D-6FC4DB162E1E}" presName="node" presStyleLbl="node1" presStyleIdx="1" presStyleCnt="5">
        <dgm:presLayoutVars>
          <dgm:bulletEnabled val="1"/>
        </dgm:presLayoutVars>
      </dgm:prSet>
      <dgm:spPr>
        <a:prstGeom prst="roundRect">
          <a:avLst/>
        </a:prstGeom>
      </dgm:spPr>
    </dgm:pt>
    <dgm:pt modelId="{86A6B451-4032-4224-8C31-D88A437B4343}" type="pres">
      <dgm:prSet presAssocID="{05085932-5818-4C55-97A7-D99F2B8C36E1}" presName="sibTrans" presStyleCnt="0"/>
      <dgm:spPr/>
    </dgm:pt>
    <dgm:pt modelId="{5B6130E6-86CA-4A74-87AE-C4C6DB1525E6}" type="pres">
      <dgm:prSet presAssocID="{953AA178-FF6C-4507-9CC3-53632B69936D}" presName="node" presStyleLbl="node1" presStyleIdx="2" presStyleCnt="5">
        <dgm:presLayoutVars>
          <dgm:bulletEnabled val="1"/>
        </dgm:presLayoutVars>
      </dgm:prSet>
      <dgm:spPr>
        <a:prstGeom prst="roundRect">
          <a:avLst/>
        </a:prstGeom>
      </dgm:spPr>
    </dgm:pt>
    <dgm:pt modelId="{F056F3FF-9F68-436C-A494-57FB9672C798}" type="pres">
      <dgm:prSet presAssocID="{B0273A89-70EF-42A1-B6F5-602CFE28A62C}" presName="sibTrans" presStyleCnt="0"/>
      <dgm:spPr/>
    </dgm:pt>
    <dgm:pt modelId="{A9B0259A-7BB3-4840-8282-CE0C9B7F34BF}" type="pres">
      <dgm:prSet presAssocID="{93B6D083-18D7-4151-8E9F-916292AA8B70}" presName="node" presStyleLbl="node1" presStyleIdx="3" presStyleCnt="5">
        <dgm:presLayoutVars>
          <dgm:bulletEnabled val="1"/>
        </dgm:presLayoutVars>
      </dgm:prSet>
      <dgm:spPr>
        <a:prstGeom prst="roundRect">
          <a:avLst/>
        </a:prstGeom>
      </dgm:spPr>
    </dgm:pt>
    <dgm:pt modelId="{5CC3906F-4B38-4973-8047-F2BAD204EA31}" type="pres">
      <dgm:prSet presAssocID="{8F55581D-D2AC-4B77-87DC-F48E31D623DC}" presName="sibTrans" presStyleCnt="0"/>
      <dgm:spPr/>
    </dgm:pt>
    <dgm:pt modelId="{364A6374-3D38-4950-9441-F4A483A08A4A}" type="pres">
      <dgm:prSet presAssocID="{1B45FA66-CBE0-4AE3-A16A-3B35AC9BB5A0}" presName="node" presStyleLbl="node1" presStyleIdx="4" presStyleCnt="5">
        <dgm:presLayoutVars>
          <dgm:bulletEnabled val="1"/>
        </dgm:presLayoutVars>
      </dgm:prSet>
      <dgm:spPr>
        <a:prstGeom prst="roundRect">
          <a:avLst/>
        </a:prstGeom>
      </dgm:spPr>
    </dgm:pt>
  </dgm:ptLst>
  <dgm:cxnLst>
    <dgm:cxn modelId="{400DD501-C673-46F3-BD52-5BC4253752C7}" srcId="{C7F52E97-F1B5-46AB-98EA-88C9BCE2FACB}" destId="{953AA178-FF6C-4507-9CC3-53632B69936D}" srcOrd="2" destOrd="0" parTransId="{53EA3892-9E08-49A7-A775-52AD3CA5ED99}" sibTransId="{B0273A89-70EF-42A1-B6F5-602CFE28A62C}"/>
    <dgm:cxn modelId="{C01D5426-0B2C-4373-8987-05F135350D6C}" type="presOf" srcId="{01C7DA73-5D12-4597-932D-6FC4DB162E1E}" destId="{23A739D6-A36F-4FFC-A0E0-DD58DC1076C2}" srcOrd="0" destOrd="0" presId="urn:microsoft.com/office/officeart/2005/8/layout/default"/>
    <dgm:cxn modelId="{7D289E2C-3D4B-44BC-9690-22ADE4D22D3B}" srcId="{C7F52E97-F1B5-46AB-98EA-88C9BCE2FACB}" destId="{1B45FA66-CBE0-4AE3-A16A-3B35AC9BB5A0}" srcOrd="4" destOrd="0" parTransId="{57266D65-A6C3-4E12-964F-837F6891FBC5}" sibTransId="{1DAF89C2-9523-4C1E-8B24-4885F4C83AB2}"/>
    <dgm:cxn modelId="{524CE430-6129-4677-A9C6-0A33373360D9}" type="presOf" srcId="{863925BA-4BAE-4238-AA8E-711C863FDB4B}" destId="{4831549A-FD73-49C7-A234-DA2D8DD7D92D}" srcOrd="0" destOrd="0" presId="urn:microsoft.com/office/officeart/2005/8/layout/default"/>
    <dgm:cxn modelId="{4E2A1363-BDF9-4C80-8A2A-6F85E158AA2C}" srcId="{C7F52E97-F1B5-46AB-98EA-88C9BCE2FACB}" destId="{863925BA-4BAE-4238-AA8E-711C863FDB4B}" srcOrd="0" destOrd="0" parTransId="{612961BD-F920-4176-A14E-40DB696F6F2E}" sibTransId="{07FA9FE7-7953-473C-AFC4-68A2F467B192}"/>
    <dgm:cxn modelId="{79BFEE46-57D7-4307-8795-31C3AF7CB4E6}" srcId="{C7F52E97-F1B5-46AB-98EA-88C9BCE2FACB}" destId="{93B6D083-18D7-4151-8E9F-916292AA8B70}" srcOrd="3" destOrd="0" parTransId="{0475FBE8-D8F2-4CC5-A3B5-822161BC66E1}" sibTransId="{8F55581D-D2AC-4B77-87DC-F48E31D623DC}"/>
    <dgm:cxn modelId="{C8056385-9610-4639-B464-3B2D130C8C16}" type="presOf" srcId="{93B6D083-18D7-4151-8E9F-916292AA8B70}" destId="{A9B0259A-7BB3-4840-8282-CE0C9B7F34BF}" srcOrd="0" destOrd="0" presId="urn:microsoft.com/office/officeart/2005/8/layout/default"/>
    <dgm:cxn modelId="{D9F18CA5-5505-46DD-9895-EB39C21262CC}" type="presOf" srcId="{953AA178-FF6C-4507-9CC3-53632B69936D}" destId="{5B6130E6-86CA-4A74-87AE-C4C6DB1525E6}" srcOrd="0" destOrd="0" presId="urn:microsoft.com/office/officeart/2005/8/layout/default"/>
    <dgm:cxn modelId="{79024CA7-C993-4235-8A5D-4C8EDA322DEF}" type="presOf" srcId="{1B45FA66-CBE0-4AE3-A16A-3B35AC9BB5A0}" destId="{364A6374-3D38-4950-9441-F4A483A08A4A}" srcOrd="0" destOrd="0" presId="urn:microsoft.com/office/officeart/2005/8/layout/default"/>
    <dgm:cxn modelId="{7F15EDEB-5CAD-420D-A09E-817458817DB8}" srcId="{C7F52E97-F1B5-46AB-98EA-88C9BCE2FACB}" destId="{01C7DA73-5D12-4597-932D-6FC4DB162E1E}" srcOrd="1" destOrd="0" parTransId="{11346B9C-4F6C-4741-9C73-DB85F9FB328C}" sibTransId="{05085932-5818-4C55-97A7-D99F2B8C36E1}"/>
    <dgm:cxn modelId="{F00F46FE-6F33-48F8-99AF-AFBE268B6727}" type="presOf" srcId="{C7F52E97-F1B5-46AB-98EA-88C9BCE2FACB}" destId="{136CBEB3-3AC2-452E-9634-17464D908B1F}" srcOrd="0" destOrd="0" presId="urn:microsoft.com/office/officeart/2005/8/layout/default"/>
    <dgm:cxn modelId="{2A564988-E243-4F2F-8F80-9AEE9E7B65A2}" type="presParOf" srcId="{136CBEB3-3AC2-452E-9634-17464D908B1F}" destId="{4831549A-FD73-49C7-A234-DA2D8DD7D92D}" srcOrd="0" destOrd="0" presId="urn:microsoft.com/office/officeart/2005/8/layout/default"/>
    <dgm:cxn modelId="{6AAD288D-8FF7-4A29-881E-456D68A42A83}" type="presParOf" srcId="{136CBEB3-3AC2-452E-9634-17464D908B1F}" destId="{219381A5-1DEA-4666-AC4E-399454E6EF7B}" srcOrd="1" destOrd="0" presId="urn:microsoft.com/office/officeart/2005/8/layout/default"/>
    <dgm:cxn modelId="{27B4DB2A-C34D-4569-8E35-3BA36412FE9B}" type="presParOf" srcId="{136CBEB3-3AC2-452E-9634-17464D908B1F}" destId="{23A739D6-A36F-4FFC-A0E0-DD58DC1076C2}" srcOrd="2" destOrd="0" presId="urn:microsoft.com/office/officeart/2005/8/layout/default"/>
    <dgm:cxn modelId="{34ADEAB9-A482-45AC-923B-0608191E5B55}" type="presParOf" srcId="{136CBEB3-3AC2-452E-9634-17464D908B1F}" destId="{86A6B451-4032-4224-8C31-D88A437B4343}" srcOrd="3" destOrd="0" presId="urn:microsoft.com/office/officeart/2005/8/layout/default"/>
    <dgm:cxn modelId="{D3953116-A121-4CF6-9DC4-68278F0B451E}" type="presParOf" srcId="{136CBEB3-3AC2-452E-9634-17464D908B1F}" destId="{5B6130E6-86CA-4A74-87AE-C4C6DB1525E6}" srcOrd="4" destOrd="0" presId="urn:microsoft.com/office/officeart/2005/8/layout/default"/>
    <dgm:cxn modelId="{1C6414C1-7346-449C-A5B9-9E2510BE0424}" type="presParOf" srcId="{136CBEB3-3AC2-452E-9634-17464D908B1F}" destId="{F056F3FF-9F68-436C-A494-57FB9672C798}" srcOrd="5" destOrd="0" presId="urn:microsoft.com/office/officeart/2005/8/layout/default"/>
    <dgm:cxn modelId="{C675ED6C-9215-4BB8-A4D5-71EBC415CD38}" type="presParOf" srcId="{136CBEB3-3AC2-452E-9634-17464D908B1F}" destId="{A9B0259A-7BB3-4840-8282-CE0C9B7F34BF}" srcOrd="6" destOrd="0" presId="urn:microsoft.com/office/officeart/2005/8/layout/default"/>
    <dgm:cxn modelId="{250C058E-364A-45F0-AFB8-F3358659B2CD}" type="presParOf" srcId="{136CBEB3-3AC2-452E-9634-17464D908B1F}" destId="{5CC3906F-4B38-4973-8047-F2BAD204EA31}" srcOrd="7" destOrd="0" presId="urn:microsoft.com/office/officeart/2005/8/layout/default"/>
    <dgm:cxn modelId="{D8426126-9DAA-4BB5-937C-8439F6677399}" type="presParOf" srcId="{136CBEB3-3AC2-452E-9634-17464D908B1F}" destId="{364A6374-3D38-4950-9441-F4A483A08A4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52E97-F1B5-46AB-98EA-88C9BCE2FAC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63925BA-4BAE-4238-AA8E-711C863FDB4B}">
      <dgm:prSet phldrT="[Text]" custT="1"/>
      <dgm:spPr/>
      <dgm:t>
        <a:bodyPr/>
        <a:lstStyle/>
        <a:p>
          <a:pPr>
            <a:lnSpc>
              <a:spcPct val="100000"/>
            </a:lnSpc>
          </a:pPr>
          <a:r>
            <a:rPr lang="en-US" sz="2000" dirty="0">
              <a:solidFill>
                <a:schemeClr val="bg1"/>
              </a:solidFill>
            </a:rPr>
            <a:t>Water &amp; Sewer Fund</a:t>
          </a:r>
        </a:p>
      </dgm:t>
    </dgm:pt>
    <dgm:pt modelId="{612961BD-F920-4176-A14E-40DB696F6F2E}" type="parTrans" cxnId="{4E2A1363-BDF9-4C80-8A2A-6F85E158AA2C}">
      <dgm:prSet/>
      <dgm:spPr/>
      <dgm:t>
        <a:bodyPr/>
        <a:lstStyle/>
        <a:p>
          <a:endParaRPr lang="en-US"/>
        </a:p>
      </dgm:t>
    </dgm:pt>
    <dgm:pt modelId="{07FA9FE7-7953-473C-AFC4-68A2F467B192}" type="sibTrans" cxnId="{4E2A1363-BDF9-4C80-8A2A-6F85E158AA2C}">
      <dgm:prSet/>
      <dgm:spPr/>
      <dgm:t>
        <a:bodyPr/>
        <a:lstStyle/>
        <a:p>
          <a:endParaRPr lang="en-US"/>
        </a:p>
      </dgm:t>
    </dgm:pt>
    <dgm:pt modelId="{0666669A-69E9-4347-AB2C-5AF292C3CBAF}">
      <dgm:prSet phldrT="[Text]"/>
      <dgm:spPr/>
      <dgm:t>
        <a:bodyPr/>
        <a:lstStyle/>
        <a:p>
          <a:pPr>
            <a:lnSpc>
              <a:spcPct val="100000"/>
            </a:lnSpc>
          </a:pPr>
          <a:endParaRPr lang="en-US"/>
        </a:p>
      </dgm:t>
    </dgm:pt>
    <dgm:pt modelId="{F037129E-76E0-48FF-A28C-A40D2EEBA3F7}" type="parTrans" cxnId="{9335631E-7DF7-4A0D-A09E-86162DA2DB4E}">
      <dgm:prSet/>
      <dgm:spPr/>
      <dgm:t>
        <a:bodyPr/>
        <a:lstStyle/>
        <a:p>
          <a:endParaRPr lang="en-US"/>
        </a:p>
      </dgm:t>
    </dgm:pt>
    <dgm:pt modelId="{6E92E101-3689-4834-9EE7-C4006CB44687}" type="sibTrans" cxnId="{9335631E-7DF7-4A0D-A09E-86162DA2DB4E}">
      <dgm:prSet/>
      <dgm:spPr/>
      <dgm:t>
        <a:bodyPr/>
        <a:lstStyle/>
        <a:p>
          <a:endParaRPr lang="en-US"/>
        </a:p>
      </dgm:t>
    </dgm:pt>
    <dgm:pt modelId="{01C7DA73-5D12-4597-932D-6FC4DB162E1E}">
      <dgm:prSet phldrT="[Text]" custT="1"/>
      <dgm:spPr/>
      <dgm:t>
        <a:bodyPr/>
        <a:lstStyle/>
        <a:p>
          <a:pPr>
            <a:lnSpc>
              <a:spcPct val="100000"/>
            </a:lnSpc>
          </a:pPr>
          <a:r>
            <a:rPr lang="en-US" sz="2000" dirty="0">
              <a:solidFill>
                <a:schemeClr val="bg1"/>
              </a:solidFill>
            </a:rPr>
            <a:t>Solid Waste Fund</a:t>
          </a:r>
        </a:p>
      </dgm:t>
    </dgm:pt>
    <dgm:pt modelId="{11346B9C-4F6C-4741-9C73-DB85F9FB328C}" type="parTrans" cxnId="{7F15EDEB-5CAD-420D-A09E-817458817DB8}">
      <dgm:prSet/>
      <dgm:spPr/>
      <dgm:t>
        <a:bodyPr/>
        <a:lstStyle/>
        <a:p>
          <a:endParaRPr lang="en-US"/>
        </a:p>
      </dgm:t>
    </dgm:pt>
    <dgm:pt modelId="{05085932-5818-4C55-97A7-D99F2B8C36E1}" type="sibTrans" cxnId="{7F15EDEB-5CAD-420D-A09E-817458817DB8}">
      <dgm:prSet/>
      <dgm:spPr/>
      <dgm:t>
        <a:bodyPr/>
        <a:lstStyle/>
        <a:p>
          <a:endParaRPr lang="en-US"/>
        </a:p>
      </dgm:t>
    </dgm:pt>
    <dgm:pt modelId="{9BB8CFC2-8E59-4545-8D86-9B7DFD01A40C}">
      <dgm:prSet phldrT="[Text]"/>
      <dgm:spPr/>
      <dgm:t>
        <a:bodyPr/>
        <a:lstStyle/>
        <a:p>
          <a:pPr>
            <a:lnSpc>
              <a:spcPct val="100000"/>
            </a:lnSpc>
          </a:pPr>
          <a:endParaRPr lang="en-US"/>
        </a:p>
      </dgm:t>
    </dgm:pt>
    <dgm:pt modelId="{46C15C82-9B60-4892-9E62-1415AD1650B1}" type="parTrans" cxnId="{F0EDB760-FB58-4C1E-BC21-14801656CA43}">
      <dgm:prSet/>
      <dgm:spPr/>
      <dgm:t>
        <a:bodyPr/>
        <a:lstStyle/>
        <a:p>
          <a:endParaRPr lang="en-US"/>
        </a:p>
      </dgm:t>
    </dgm:pt>
    <dgm:pt modelId="{7F6F80BD-F5B1-4587-96D3-03C9AED7F3E9}" type="sibTrans" cxnId="{F0EDB760-FB58-4C1E-BC21-14801656CA43}">
      <dgm:prSet/>
      <dgm:spPr/>
      <dgm:t>
        <a:bodyPr/>
        <a:lstStyle/>
        <a:p>
          <a:endParaRPr lang="en-US"/>
        </a:p>
      </dgm:t>
    </dgm:pt>
    <dgm:pt modelId="{3AC388C1-D201-4C26-97AA-7ECFD54A3AB7}">
      <dgm:prSet phldrT="[Text]"/>
      <dgm:spPr/>
      <dgm:t>
        <a:bodyPr/>
        <a:lstStyle/>
        <a:p>
          <a:pPr>
            <a:lnSpc>
              <a:spcPct val="100000"/>
            </a:lnSpc>
          </a:pPr>
          <a:endParaRPr lang="en-US"/>
        </a:p>
      </dgm:t>
    </dgm:pt>
    <dgm:pt modelId="{B6A5094D-8745-4A91-A5E9-0F3E40F04786}" type="parTrans" cxnId="{A779ACFA-2FF5-4EEF-9624-78F258B2E25A}">
      <dgm:prSet/>
      <dgm:spPr/>
      <dgm:t>
        <a:bodyPr/>
        <a:lstStyle/>
        <a:p>
          <a:endParaRPr lang="en-US"/>
        </a:p>
      </dgm:t>
    </dgm:pt>
    <dgm:pt modelId="{A3C7C812-A835-4F70-8AD2-FC4BCADB99E6}" type="sibTrans" cxnId="{A779ACFA-2FF5-4EEF-9624-78F258B2E25A}">
      <dgm:prSet/>
      <dgm:spPr/>
      <dgm:t>
        <a:bodyPr/>
        <a:lstStyle/>
        <a:p>
          <a:endParaRPr lang="en-US"/>
        </a:p>
      </dgm:t>
    </dgm:pt>
    <dgm:pt modelId="{953AA178-FF6C-4507-9CC3-53632B69936D}">
      <dgm:prSet phldrT="[Text]" custT="1"/>
      <dgm:spPr/>
      <dgm:t>
        <a:bodyPr/>
        <a:lstStyle/>
        <a:p>
          <a:pPr>
            <a:lnSpc>
              <a:spcPct val="100000"/>
            </a:lnSpc>
          </a:pPr>
          <a:r>
            <a:rPr lang="en-US" sz="2000" dirty="0">
              <a:solidFill>
                <a:schemeClr val="bg1"/>
              </a:solidFill>
            </a:rPr>
            <a:t>Municipal Drainage Fund</a:t>
          </a:r>
        </a:p>
      </dgm:t>
    </dgm:pt>
    <dgm:pt modelId="{53EA3892-9E08-49A7-A775-52AD3CA5ED99}" type="parTrans" cxnId="{400DD501-C673-46F3-BD52-5BC4253752C7}">
      <dgm:prSet/>
      <dgm:spPr/>
      <dgm:t>
        <a:bodyPr/>
        <a:lstStyle/>
        <a:p>
          <a:endParaRPr lang="en-US"/>
        </a:p>
      </dgm:t>
    </dgm:pt>
    <dgm:pt modelId="{B0273A89-70EF-42A1-B6F5-602CFE28A62C}" type="sibTrans" cxnId="{400DD501-C673-46F3-BD52-5BC4253752C7}">
      <dgm:prSet/>
      <dgm:spPr/>
      <dgm:t>
        <a:bodyPr/>
        <a:lstStyle/>
        <a:p>
          <a:endParaRPr lang="en-US"/>
        </a:p>
      </dgm:t>
    </dgm:pt>
    <dgm:pt modelId="{93B6D083-18D7-4151-8E9F-916292AA8B70}">
      <dgm:prSet phldrT="[Text]" custT="1"/>
      <dgm:spPr/>
      <dgm:t>
        <a:bodyPr/>
        <a:lstStyle/>
        <a:p>
          <a:pPr>
            <a:lnSpc>
              <a:spcPct val="100000"/>
            </a:lnSpc>
          </a:pPr>
          <a:r>
            <a:rPr lang="en-US" sz="2000" dirty="0">
              <a:solidFill>
                <a:schemeClr val="bg1"/>
              </a:solidFill>
            </a:rPr>
            <a:t>Convention and Tourism Fund</a:t>
          </a:r>
        </a:p>
      </dgm:t>
    </dgm:pt>
    <dgm:pt modelId="{0475FBE8-D8F2-4CC5-A3B5-822161BC66E1}" type="parTrans" cxnId="{79BFEE46-57D7-4307-8795-31C3AF7CB4E6}">
      <dgm:prSet/>
      <dgm:spPr/>
      <dgm:t>
        <a:bodyPr/>
        <a:lstStyle/>
        <a:p>
          <a:endParaRPr lang="en-US"/>
        </a:p>
      </dgm:t>
    </dgm:pt>
    <dgm:pt modelId="{8F55581D-D2AC-4B77-87DC-F48E31D623DC}" type="sibTrans" cxnId="{79BFEE46-57D7-4307-8795-31C3AF7CB4E6}">
      <dgm:prSet/>
      <dgm:spPr/>
      <dgm:t>
        <a:bodyPr/>
        <a:lstStyle/>
        <a:p>
          <a:endParaRPr lang="en-US"/>
        </a:p>
      </dgm:t>
    </dgm:pt>
    <dgm:pt modelId="{1B45FA66-CBE0-4AE3-A16A-3B35AC9BB5A0}">
      <dgm:prSet phldrT="[Text]" custT="1"/>
      <dgm:spPr/>
      <dgm:t>
        <a:bodyPr/>
        <a:lstStyle/>
        <a:p>
          <a:pPr>
            <a:lnSpc>
              <a:spcPct val="100000"/>
            </a:lnSpc>
          </a:pPr>
          <a:r>
            <a:rPr lang="en-US" sz="2000" dirty="0">
              <a:solidFill>
                <a:schemeClr val="bg1"/>
              </a:solidFill>
            </a:rPr>
            <a:t>Recreation Fund</a:t>
          </a:r>
        </a:p>
      </dgm:t>
    </dgm:pt>
    <dgm:pt modelId="{57266D65-A6C3-4E12-964F-837F6891FBC5}" type="parTrans" cxnId="{7D289E2C-3D4B-44BC-9690-22ADE4D22D3B}">
      <dgm:prSet/>
      <dgm:spPr/>
      <dgm:t>
        <a:bodyPr/>
        <a:lstStyle/>
        <a:p>
          <a:endParaRPr lang="en-US"/>
        </a:p>
      </dgm:t>
    </dgm:pt>
    <dgm:pt modelId="{1DAF89C2-9523-4C1E-8B24-4885F4C83AB2}" type="sibTrans" cxnId="{7D289E2C-3D4B-44BC-9690-22ADE4D22D3B}">
      <dgm:prSet/>
      <dgm:spPr/>
      <dgm:t>
        <a:bodyPr/>
        <a:lstStyle/>
        <a:p>
          <a:endParaRPr lang="en-US"/>
        </a:p>
      </dgm:t>
    </dgm:pt>
    <dgm:pt modelId="{32314B92-F696-46F7-97D7-96F9C69A75E2}">
      <dgm:prSet phldrT="[Text]" custT="1"/>
      <dgm:spPr/>
      <dgm:t>
        <a:bodyPr/>
        <a:lstStyle/>
        <a:p>
          <a:pPr>
            <a:lnSpc>
              <a:spcPct val="100000"/>
            </a:lnSpc>
          </a:pPr>
          <a:r>
            <a:rPr lang="en-US" sz="2000" dirty="0">
              <a:solidFill>
                <a:schemeClr val="bg1"/>
              </a:solidFill>
            </a:rPr>
            <a:t>Golf Course</a:t>
          </a:r>
        </a:p>
      </dgm:t>
    </dgm:pt>
    <dgm:pt modelId="{536B085E-2E72-4F4E-9DD1-5F1D83F120DE}" type="parTrans" cxnId="{AD8955EE-29A3-4F8F-83B2-0B30C3C03508}">
      <dgm:prSet/>
      <dgm:spPr/>
      <dgm:t>
        <a:bodyPr/>
        <a:lstStyle/>
        <a:p>
          <a:endParaRPr lang="en-US"/>
        </a:p>
      </dgm:t>
    </dgm:pt>
    <dgm:pt modelId="{1BCAC133-F79E-4A43-90F7-C5AA4F6E0CA0}" type="sibTrans" cxnId="{AD8955EE-29A3-4F8F-83B2-0B30C3C03508}">
      <dgm:prSet/>
      <dgm:spPr/>
      <dgm:t>
        <a:bodyPr/>
        <a:lstStyle/>
        <a:p>
          <a:endParaRPr lang="en-US"/>
        </a:p>
      </dgm:t>
    </dgm:pt>
    <dgm:pt modelId="{CAFAC34E-06ED-4FA0-86FB-57947CF5F3BE}" type="pres">
      <dgm:prSet presAssocID="{C7F52E97-F1B5-46AB-98EA-88C9BCE2FACB}" presName="root" presStyleCnt="0">
        <dgm:presLayoutVars>
          <dgm:dir/>
          <dgm:resizeHandles val="exact"/>
        </dgm:presLayoutVars>
      </dgm:prSet>
      <dgm:spPr/>
    </dgm:pt>
    <dgm:pt modelId="{36EF465E-6453-492C-8C05-9CA2671C4956}" type="pres">
      <dgm:prSet presAssocID="{863925BA-4BAE-4238-AA8E-711C863FDB4B}" presName="compNode" presStyleCnt="0"/>
      <dgm:spPr/>
    </dgm:pt>
    <dgm:pt modelId="{D12975E3-143A-4260-8ABA-29B162694E08}" type="pres">
      <dgm:prSet presAssocID="{863925BA-4BAE-4238-AA8E-711C863FDB4B}" presName="bgRect" presStyleLbl="bgShp" presStyleIdx="0" presStyleCnt="6" custLinFactNeighborX="-1442" custLinFactNeighborY="-27197"/>
      <dgm:spPr>
        <a:solidFill>
          <a:srgbClr val="C00000"/>
        </a:solidFill>
      </dgm:spPr>
    </dgm:pt>
    <dgm:pt modelId="{2D9A8F39-BEA5-45EF-9FDB-73E78E025856}" type="pres">
      <dgm:prSet presAssocID="{863925BA-4BAE-4238-AA8E-711C863FDB4B}" presName="iconRect" presStyleLbl="node1" presStyleIdx="0" presStyleCnt="6"/>
      <dgm:spPr>
        <a:blipFill>
          <a:blip xmlns:r="http://schemas.openxmlformats.org/officeDocument/2006/relationships" r:embed="rId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35F75CBC-B6B4-47A4-B3FC-4ADCC64FCE2D}" type="pres">
      <dgm:prSet presAssocID="{863925BA-4BAE-4238-AA8E-711C863FDB4B}" presName="spaceRect" presStyleCnt="0"/>
      <dgm:spPr/>
    </dgm:pt>
    <dgm:pt modelId="{3B7FE52D-5B25-4BE1-A2F4-E76506C87B92}" type="pres">
      <dgm:prSet presAssocID="{863925BA-4BAE-4238-AA8E-711C863FDB4B}" presName="parTx" presStyleLbl="revTx" presStyleIdx="0" presStyleCnt="9" custScaleX="130181" custLinFactNeighborX="12040" custLinFactNeighborY="1620">
        <dgm:presLayoutVars>
          <dgm:chMax val="0"/>
          <dgm:chPref val="0"/>
        </dgm:presLayoutVars>
      </dgm:prSet>
      <dgm:spPr/>
    </dgm:pt>
    <dgm:pt modelId="{6F04ACC5-C0F3-4F3A-BF40-E0B26B8222E1}" type="pres">
      <dgm:prSet presAssocID="{863925BA-4BAE-4238-AA8E-711C863FDB4B}" presName="desTx" presStyleLbl="revTx" presStyleIdx="1" presStyleCnt="9">
        <dgm:presLayoutVars/>
      </dgm:prSet>
      <dgm:spPr/>
    </dgm:pt>
    <dgm:pt modelId="{C9094278-00EF-4FAA-BC91-15B8A85C51A6}" type="pres">
      <dgm:prSet presAssocID="{07FA9FE7-7953-473C-AFC4-68A2F467B192}" presName="sibTrans" presStyleCnt="0"/>
      <dgm:spPr/>
    </dgm:pt>
    <dgm:pt modelId="{58A211BA-8687-427B-8D87-A760FB94908C}" type="pres">
      <dgm:prSet presAssocID="{01C7DA73-5D12-4597-932D-6FC4DB162E1E}" presName="compNode" presStyleCnt="0"/>
      <dgm:spPr/>
    </dgm:pt>
    <dgm:pt modelId="{BE2EC231-2439-4553-88B4-BA2B6678D177}" type="pres">
      <dgm:prSet presAssocID="{01C7DA73-5D12-4597-932D-6FC4DB162E1E}" presName="bgRect" presStyleLbl="bgShp" presStyleIdx="1" presStyleCnt="6"/>
      <dgm:spPr>
        <a:solidFill>
          <a:srgbClr val="C00000"/>
        </a:solidFill>
      </dgm:spPr>
    </dgm:pt>
    <dgm:pt modelId="{363FC86E-FB46-42CB-9EB7-2EC15B2FDB2E}" type="pres">
      <dgm:prSet presAssocID="{01C7DA73-5D12-4597-932D-6FC4DB162E1E}" presName="iconRect" presStyleLbl="node1" presStyleIdx="1" presStyleCnt="6"/>
      <dgm:spPr>
        <a:blipFill>
          <a:blip xmlns:r="http://schemas.openxmlformats.org/officeDocument/2006/relationships" r:embed="rId3"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9FFD2BEC-F92E-4296-B0E6-01681CE9EC40}" type="pres">
      <dgm:prSet presAssocID="{01C7DA73-5D12-4597-932D-6FC4DB162E1E}" presName="spaceRect" presStyleCnt="0"/>
      <dgm:spPr/>
    </dgm:pt>
    <dgm:pt modelId="{3577881A-594E-4B11-934F-E05489A539C5}" type="pres">
      <dgm:prSet presAssocID="{01C7DA73-5D12-4597-932D-6FC4DB162E1E}" presName="parTx" presStyleLbl="revTx" presStyleIdx="2" presStyleCnt="9" custLinFactNeighborX="294" custLinFactNeighborY="810">
        <dgm:presLayoutVars>
          <dgm:chMax val="0"/>
          <dgm:chPref val="0"/>
        </dgm:presLayoutVars>
      </dgm:prSet>
      <dgm:spPr/>
    </dgm:pt>
    <dgm:pt modelId="{F36641C2-7FF9-41C1-AE7B-4F106FFB000A}" type="pres">
      <dgm:prSet presAssocID="{01C7DA73-5D12-4597-932D-6FC4DB162E1E}" presName="desTx" presStyleLbl="revTx" presStyleIdx="3" presStyleCnt="9">
        <dgm:presLayoutVars/>
      </dgm:prSet>
      <dgm:spPr/>
    </dgm:pt>
    <dgm:pt modelId="{63FF5F79-F664-4DCF-8E76-0B7F996A7094}" type="pres">
      <dgm:prSet presAssocID="{05085932-5818-4C55-97A7-D99F2B8C36E1}" presName="sibTrans" presStyleCnt="0"/>
      <dgm:spPr/>
    </dgm:pt>
    <dgm:pt modelId="{D611EC18-3C1D-44DE-AC62-59834748FD73}" type="pres">
      <dgm:prSet presAssocID="{953AA178-FF6C-4507-9CC3-53632B69936D}" presName="compNode" presStyleCnt="0"/>
      <dgm:spPr/>
    </dgm:pt>
    <dgm:pt modelId="{E19E62AD-6CE4-4DDA-A347-2C0BB05EB696}" type="pres">
      <dgm:prSet presAssocID="{953AA178-FF6C-4507-9CC3-53632B69936D}" presName="bgRect" presStyleLbl="bgShp" presStyleIdx="2" presStyleCnt="6"/>
      <dgm:spPr>
        <a:solidFill>
          <a:srgbClr val="C00000"/>
        </a:solidFill>
      </dgm:spPr>
    </dgm:pt>
    <dgm:pt modelId="{9D77B94A-C73F-4D22-A019-331C7EA49F69}" type="pres">
      <dgm:prSet presAssocID="{953AA178-FF6C-4507-9CC3-53632B69936D}" presName="iconRect" presStyleLbl="node1" presStyleIdx="2" presStyleCnt="6"/>
      <dgm:spPr>
        <a:blipFill>
          <a:blip xmlns:r="http://schemas.openxmlformats.org/officeDocument/2006/relationships" r:embed="rId5"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57EFF38-76E5-43DD-8DBF-EFB6A70AB46F}" type="pres">
      <dgm:prSet presAssocID="{953AA178-FF6C-4507-9CC3-53632B69936D}" presName="spaceRect" presStyleCnt="0"/>
      <dgm:spPr/>
    </dgm:pt>
    <dgm:pt modelId="{970DB980-07E7-44A1-86C3-DB7C8697B09B}" type="pres">
      <dgm:prSet presAssocID="{953AA178-FF6C-4507-9CC3-53632B69936D}" presName="parTx" presStyleLbl="revTx" presStyleIdx="4" presStyleCnt="9">
        <dgm:presLayoutVars>
          <dgm:chMax val="0"/>
          <dgm:chPref val="0"/>
        </dgm:presLayoutVars>
      </dgm:prSet>
      <dgm:spPr/>
    </dgm:pt>
    <dgm:pt modelId="{070E3ED1-2565-4BAF-A67C-7680C8474D22}" type="pres">
      <dgm:prSet presAssocID="{B0273A89-70EF-42A1-B6F5-602CFE28A62C}" presName="sibTrans" presStyleCnt="0"/>
      <dgm:spPr/>
    </dgm:pt>
    <dgm:pt modelId="{57E4F623-BFCB-41EB-8280-E441D16CFF8C}" type="pres">
      <dgm:prSet presAssocID="{93B6D083-18D7-4151-8E9F-916292AA8B70}" presName="compNode" presStyleCnt="0"/>
      <dgm:spPr/>
    </dgm:pt>
    <dgm:pt modelId="{27CE946A-1795-4807-B883-71D86E0D7110}" type="pres">
      <dgm:prSet presAssocID="{93B6D083-18D7-4151-8E9F-916292AA8B70}" presName="bgRect" presStyleLbl="bgShp" presStyleIdx="3" presStyleCnt="6"/>
      <dgm:spPr>
        <a:solidFill>
          <a:srgbClr val="C00000"/>
        </a:solidFill>
      </dgm:spPr>
    </dgm:pt>
    <dgm:pt modelId="{4F793D05-C431-43DA-A2CB-1EF69FBE47B6}" type="pres">
      <dgm:prSet presAssocID="{93B6D083-18D7-4151-8E9F-916292AA8B70}" presName="iconRect" presStyleLbl="node1" presStyleIdx="3" presStyleCnt="6"/>
      <dgm:spPr>
        <a:blipFill>
          <a:blip xmlns:r="http://schemas.openxmlformats.org/officeDocument/2006/relationships" r:embed="rId7"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FAFD4B03-17B6-46DF-8393-1CE096BD46A2}" type="pres">
      <dgm:prSet presAssocID="{93B6D083-18D7-4151-8E9F-916292AA8B70}" presName="spaceRect" presStyleCnt="0"/>
      <dgm:spPr/>
    </dgm:pt>
    <dgm:pt modelId="{67A260DF-3AF4-4FC3-944F-BEE3F84F409C}" type="pres">
      <dgm:prSet presAssocID="{93B6D083-18D7-4151-8E9F-916292AA8B70}" presName="parTx" presStyleLbl="revTx" presStyleIdx="5" presStyleCnt="9" custScaleX="149562" custLinFactNeighborX="24961">
        <dgm:presLayoutVars>
          <dgm:chMax val="0"/>
          <dgm:chPref val="0"/>
        </dgm:presLayoutVars>
      </dgm:prSet>
      <dgm:spPr/>
    </dgm:pt>
    <dgm:pt modelId="{E4D762DC-308D-4BA6-8113-61271ABEA885}" type="pres">
      <dgm:prSet presAssocID="{93B6D083-18D7-4151-8E9F-916292AA8B70}" presName="desTx" presStyleLbl="revTx" presStyleIdx="6" presStyleCnt="9">
        <dgm:presLayoutVars/>
      </dgm:prSet>
      <dgm:spPr/>
    </dgm:pt>
    <dgm:pt modelId="{58F5FEE3-FFC1-4A51-A2F5-E046A6C6CDDB}" type="pres">
      <dgm:prSet presAssocID="{8F55581D-D2AC-4B77-87DC-F48E31D623DC}" presName="sibTrans" presStyleCnt="0"/>
      <dgm:spPr/>
    </dgm:pt>
    <dgm:pt modelId="{F4F0CAE6-6EC3-4D34-8CA8-ABDBC4528352}" type="pres">
      <dgm:prSet presAssocID="{1B45FA66-CBE0-4AE3-A16A-3B35AC9BB5A0}" presName="compNode" presStyleCnt="0"/>
      <dgm:spPr/>
    </dgm:pt>
    <dgm:pt modelId="{F55CABFB-5D68-4F36-9379-8AA7E43B958D}" type="pres">
      <dgm:prSet presAssocID="{1B45FA66-CBE0-4AE3-A16A-3B35AC9BB5A0}" presName="bgRect" presStyleLbl="bgShp" presStyleIdx="4" presStyleCnt="6"/>
      <dgm:spPr>
        <a:solidFill>
          <a:srgbClr val="C00000"/>
        </a:solidFill>
      </dgm:spPr>
    </dgm:pt>
    <dgm:pt modelId="{7E48CE55-F9E4-4892-A1E3-F19DC52889D1}" type="pres">
      <dgm:prSet presAssocID="{1B45FA66-CBE0-4AE3-A16A-3B35AC9BB5A0}" presName="iconRect" presStyleLbl="node1" presStyleIdx="4" presStyleCnt="6"/>
      <dgm:spPr>
        <a:blipFill>
          <a:blip xmlns:r="http://schemas.openxmlformats.org/officeDocument/2006/relationships" r:embed="rId9"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A36656A1-8552-4327-BAF3-C4364D75E55E}" type="pres">
      <dgm:prSet presAssocID="{1B45FA66-CBE0-4AE3-A16A-3B35AC9BB5A0}" presName="spaceRect" presStyleCnt="0"/>
      <dgm:spPr/>
    </dgm:pt>
    <dgm:pt modelId="{EF2ECDD6-C752-4810-9F6F-A933E431B428}" type="pres">
      <dgm:prSet presAssocID="{1B45FA66-CBE0-4AE3-A16A-3B35AC9BB5A0}" presName="parTx" presStyleLbl="revTx" presStyleIdx="7" presStyleCnt="9">
        <dgm:presLayoutVars>
          <dgm:chMax val="0"/>
          <dgm:chPref val="0"/>
        </dgm:presLayoutVars>
      </dgm:prSet>
      <dgm:spPr/>
    </dgm:pt>
    <dgm:pt modelId="{C6DE1FA8-C31F-4FF8-B775-457F3C4C8E7A}" type="pres">
      <dgm:prSet presAssocID="{1DAF89C2-9523-4C1E-8B24-4885F4C83AB2}" presName="sibTrans" presStyleCnt="0"/>
      <dgm:spPr/>
    </dgm:pt>
    <dgm:pt modelId="{6CCD6ED7-A2F5-4A5D-A2E2-D0C5305D5E39}" type="pres">
      <dgm:prSet presAssocID="{32314B92-F696-46F7-97D7-96F9C69A75E2}" presName="compNode" presStyleCnt="0"/>
      <dgm:spPr/>
    </dgm:pt>
    <dgm:pt modelId="{8ED319E4-1538-4354-95C1-0D6AD7D89E11}" type="pres">
      <dgm:prSet presAssocID="{32314B92-F696-46F7-97D7-96F9C69A75E2}" presName="bgRect" presStyleLbl="bgShp" presStyleIdx="5" presStyleCnt="6"/>
      <dgm:spPr>
        <a:solidFill>
          <a:srgbClr val="C00000"/>
        </a:solidFill>
      </dgm:spPr>
    </dgm:pt>
    <dgm:pt modelId="{EA81349F-3566-4A15-8B8C-26062E5A5BE1}" type="pres">
      <dgm:prSet presAssocID="{32314B92-F696-46F7-97D7-96F9C69A75E2}" presName="iconRect" presStyleLbl="node1" presStyleIdx="5" presStyleCnt="6"/>
      <dgm:spPr>
        <a:blipFill>
          <a:blip xmlns:r="http://schemas.openxmlformats.org/officeDocument/2006/relationships" r:embed="rId1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olf"/>
        </a:ext>
      </dgm:extLst>
    </dgm:pt>
    <dgm:pt modelId="{E438162B-1614-4D18-9F40-ED5459446DB9}" type="pres">
      <dgm:prSet presAssocID="{32314B92-F696-46F7-97D7-96F9C69A75E2}" presName="spaceRect" presStyleCnt="0"/>
      <dgm:spPr/>
    </dgm:pt>
    <dgm:pt modelId="{37D786B0-AFBC-40AE-BB77-56D6997950DA}" type="pres">
      <dgm:prSet presAssocID="{32314B92-F696-46F7-97D7-96F9C69A75E2}" presName="parTx" presStyleLbl="revTx" presStyleIdx="8" presStyleCnt="9">
        <dgm:presLayoutVars>
          <dgm:chMax val="0"/>
          <dgm:chPref val="0"/>
        </dgm:presLayoutVars>
      </dgm:prSet>
      <dgm:spPr/>
    </dgm:pt>
  </dgm:ptLst>
  <dgm:cxnLst>
    <dgm:cxn modelId="{400DD501-C673-46F3-BD52-5BC4253752C7}" srcId="{C7F52E97-F1B5-46AB-98EA-88C9BCE2FACB}" destId="{953AA178-FF6C-4507-9CC3-53632B69936D}" srcOrd="2" destOrd="0" parTransId="{53EA3892-9E08-49A7-A775-52AD3CA5ED99}" sibTransId="{B0273A89-70EF-42A1-B6F5-602CFE28A62C}"/>
    <dgm:cxn modelId="{4795991B-9872-462A-ADB8-7052BAB527CB}" type="presOf" srcId="{93B6D083-18D7-4151-8E9F-916292AA8B70}" destId="{67A260DF-3AF4-4FC3-944F-BEE3F84F409C}" srcOrd="0" destOrd="0" presId="urn:microsoft.com/office/officeart/2018/2/layout/IconVerticalSolidList"/>
    <dgm:cxn modelId="{9335631E-7DF7-4A0D-A09E-86162DA2DB4E}" srcId="{863925BA-4BAE-4238-AA8E-711C863FDB4B}" destId="{0666669A-69E9-4347-AB2C-5AF292C3CBAF}" srcOrd="0" destOrd="0" parTransId="{F037129E-76E0-48FF-A28C-A40D2EEBA3F7}" sibTransId="{6E92E101-3689-4834-9EE7-C4006CB44687}"/>
    <dgm:cxn modelId="{7D289E2C-3D4B-44BC-9690-22ADE4D22D3B}" srcId="{C7F52E97-F1B5-46AB-98EA-88C9BCE2FACB}" destId="{1B45FA66-CBE0-4AE3-A16A-3B35AC9BB5A0}" srcOrd="4" destOrd="0" parTransId="{57266D65-A6C3-4E12-964F-837F6891FBC5}" sibTransId="{1DAF89C2-9523-4C1E-8B24-4885F4C83AB2}"/>
    <dgm:cxn modelId="{E378182F-077B-449B-8C33-7B548A01C889}" type="presOf" srcId="{9BB8CFC2-8E59-4545-8D86-9B7DFD01A40C}" destId="{F36641C2-7FF9-41C1-AE7B-4F106FFB000A}" srcOrd="0" destOrd="0" presId="urn:microsoft.com/office/officeart/2018/2/layout/IconVerticalSolidList"/>
    <dgm:cxn modelId="{4C246436-EA4C-4B45-A4FB-82D6C1B9FDB8}" type="presOf" srcId="{1B45FA66-CBE0-4AE3-A16A-3B35AC9BB5A0}" destId="{EF2ECDD6-C752-4810-9F6F-A933E431B428}" srcOrd="0" destOrd="0" presId="urn:microsoft.com/office/officeart/2018/2/layout/IconVerticalSolidList"/>
    <dgm:cxn modelId="{AB207E5D-5B6B-4E53-9049-D7C60E343E27}" type="presOf" srcId="{3AC388C1-D201-4C26-97AA-7ECFD54A3AB7}" destId="{E4D762DC-308D-4BA6-8113-61271ABEA885}" srcOrd="0" destOrd="0" presId="urn:microsoft.com/office/officeart/2018/2/layout/IconVerticalSolidList"/>
    <dgm:cxn modelId="{F0EDB760-FB58-4C1E-BC21-14801656CA43}" srcId="{01C7DA73-5D12-4597-932D-6FC4DB162E1E}" destId="{9BB8CFC2-8E59-4545-8D86-9B7DFD01A40C}" srcOrd="0" destOrd="0" parTransId="{46C15C82-9B60-4892-9E62-1415AD1650B1}" sibTransId="{7F6F80BD-F5B1-4587-96D3-03C9AED7F3E9}"/>
    <dgm:cxn modelId="{4E2A1363-BDF9-4C80-8A2A-6F85E158AA2C}" srcId="{C7F52E97-F1B5-46AB-98EA-88C9BCE2FACB}" destId="{863925BA-4BAE-4238-AA8E-711C863FDB4B}" srcOrd="0" destOrd="0" parTransId="{612961BD-F920-4176-A14E-40DB696F6F2E}" sibTransId="{07FA9FE7-7953-473C-AFC4-68A2F467B192}"/>
    <dgm:cxn modelId="{79BFEE46-57D7-4307-8795-31C3AF7CB4E6}" srcId="{C7F52E97-F1B5-46AB-98EA-88C9BCE2FACB}" destId="{93B6D083-18D7-4151-8E9F-916292AA8B70}" srcOrd="3" destOrd="0" parTransId="{0475FBE8-D8F2-4CC5-A3B5-822161BC66E1}" sibTransId="{8F55581D-D2AC-4B77-87DC-F48E31D623DC}"/>
    <dgm:cxn modelId="{F122009B-53B0-4BE6-9495-EAE011546D2D}" type="presOf" srcId="{01C7DA73-5D12-4597-932D-6FC4DB162E1E}" destId="{3577881A-594E-4B11-934F-E05489A539C5}" srcOrd="0" destOrd="0" presId="urn:microsoft.com/office/officeart/2018/2/layout/IconVerticalSolidList"/>
    <dgm:cxn modelId="{80960F9E-578D-43DD-AD4E-22533C743B56}" type="presOf" srcId="{0666669A-69E9-4347-AB2C-5AF292C3CBAF}" destId="{6F04ACC5-C0F3-4F3A-BF40-E0B26B8222E1}" srcOrd="0" destOrd="0" presId="urn:microsoft.com/office/officeart/2018/2/layout/IconVerticalSolidList"/>
    <dgm:cxn modelId="{6CD118C1-3198-4902-8669-28F8B182B62C}" type="presOf" srcId="{953AA178-FF6C-4507-9CC3-53632B69936D}" destId="{970DB980-07E7-44A1-86C3-DB7C8697B09B}" srcOrd="0" destOrd="0" presId="urn:microsoft.com/office/officeart/2018/2/layout/IconVerticalSolidList"/>
    <dgm:cxn modelId="{924275E5-B438-4016-BFFE-1790DD9FFE5A}" type="presOf" srcId="{32314B92-F696-46F7-97D7-96F9C69A75E2}" destId="{37D786B0-AFBC-40AE-BB77-56D6997950DA}" srcOrd="0" destOrd="0" presId="urn:microsoft.com/office/officeart/2018/2/layout/IconVerticalSolidList"/>
    <dgm:cxn modelId="{C179A0EA-1768-4BCC-987C-93D2CBBBA858}" type="presOf" srcId="{C7F52E97-F1B5-46AB-98EA-88C9BCE2FACB}" destId="{CAFAC34E-06ED-4FA0-86FB-57947CF5F3BE}" srcOrd="0" destOrd="0" presId="urn:microsoft.com/office/officeart/2018/2/layout/IconVerticalSolidList"/>
    <dgm:cxn modelId="{7F15EDEB-5CAD-420D-A09E-817458817DB8}" srcId="{C7F52E97-F1B5-46AB-98EA-88C9BCE2FACB}" destId="{01C7DA73-5D12-4597-932D-6FC4DB162E1E}" srcOrd="1" destOrd="0" parTransId="{11346B9C-4F6C-4741-9C73-DB85F9FB328C}" sibTransId="{05085932-5818-4C55-97A7-D99F2B8C36E1}"/>
    <dgm:cxn modelId="{AD8955EE-29A3-4F8F-83B2-0B30C3C03508}" srcId="{C7F52E97-F1B5-46AB-98EA-88C9BCE2FACB}" destId="{32314B92-F696-46F7-97D7-96F9C69A75E2}" srcOrd="5" destOrd="0" parTransId="{536B085E-2E72-4F4E-9DD1-5F1D83F120DE}" sibTransId="{1BCAC133-F79E-4A43-90F7-C5AA4F6E0CA0}"/>
    <dgm:cxn modelId="{2927B5F3-83EA-46C5-903B-985B563B8F81}" type="presOf" srcId="{863925BA-4BAE-4238-AA8E-711C863FDB4B}" destId="{3B7FE52D-5B25-4BE1-A2F4-E76506C87B92}" srcOrd="0" destOrd="0" presId="urn:microsoft.com/office/officeart/2018/2/layout/IconVerticalSolidList"/>
    <dgm:cxn modelId="{A779ACFA-2FF5-4EEF-9624-78F258B2E25A}" srcId="{93B6D083-18D7-4151-8E9F-916292AA8B70}" destId="{3AC388C1-D201-4C26-97AA-7ECFD54A3AB7}" srcOrd="0" destOrd="0" parTransId="{B6A5094D-8745-4A91-A5E9-0F3E40F04786}" sibTransId="{A3C7C812-A835-4F70-8AD2-FC4BCADB99E6}"/>
    <dgm:cxn modelId="{543FD3A9-C1C4-441D-A7EF-D5727A16A37B}" type="presParOf" srcId="{CAFAC34E-06ED-4FA0-86FB-57947CF5F3BE}" destId="{36EF465E-6453-492C-8C05-9CA2671C4956}" srcOrd="0" destOrd="0" presId="urn:microsoft.com/office/officeart/2018/2/layout/IconVerticalSolidList"/>
    <dgm:cxn modelId="{5C38391C-E4DE-47FE-B1A1-DD38BBA32182}" type="presParOf" srcId="{36EF465E-6453-492C-8C05-9CA2671C4956}" destId="{D12975E3-143A-4260-8ABA-29B162694E08}" srcOrd="0" destOrd="0" presId="urn:microsoft.com/office/officeart/2018/2/layout/IconVerticalSolidList"/>
    <dgm:cxn modelId="{5A724161-41C9-49CD-A643-ECCC951520FA}" type="presParOf" srcId="{36EF465E-6453-492C-8C05-9CA2671C4956}" destId="{2D9A8F39-BEA5-45EF-9FDB-73E78E025856}" srcOrd="1" destOrd="0" presId="urn:microsoft.com/office/officeart/2018/2/layout/IconVerticalSolidList"/>
    <dgm:cxn modelId="{9BDEFA1B-5D85-41A3-A5E6-ECA24DAA1E6D}" type="presParOf" srcId="{36EF465E-6453-492C-8C05-9CA2671C4956}" destId="{35F75CBC-B6B4-47A4-B3FC-4ADCC64FCE2D}" srcOrd="2" destOrd="0" presId="urn:microsoft.com/office/officeart/2018/2/layout/IconVerticalSolidList"/>
    <dgm:cxn modelId="{897EA096-929B-4C74-A4E3-BC576A385152}" type="presParOf" srcId="{36EF465E-6453-492C-8C05-9CA2671C4956}" destId="{3B7FE52D-5B25-4BE1-A2F4-E76506C87B92}" srcOrd="3" destOrd="0" presId="urn:microsoft.com/office/officeart/2018/2/layout/IconVerticalSolidList"/>
    <dgm:cxn modelId="{9401B38D-3651-4F0B-A33C-7B4765FF2D42}" type="presParOf" srcId="{36EF465E-6453-492C-8C05-9CA2671C4956}" destId="{6F04ACC5-C0F3-4F3A-BF40-E0B26B8222E1}" srcOrd="4" destOrd="0" presId="urn:microsoft.com/office/officeart/2018/2/layout/IconVerticalSolidList"/>
    <dgm:cxn modelId="{71FC5E7C-A723-41BE-9C93-1C9FC3EA5BFA}" type="presParOf" srcId="{CAFAC34E-06ED-4FA0-86FB-57947CF5F3BE}" destId="{C9094278-00EF-4FAA-BC91-15B8A85C51A6}" srcOrd="1" destOrd="0" presId="urn:microsoft.com/office/officeart/2018/2/layout/IconVerticalSolidList"/>
    <dgm:cxn modelId="{12ADE570-C804-4750-A04A-065500B3E062}" type="presParOf" srcId="{CAFAC34E-06ED-4FA0-86FB-57947CF5F3BE}" destId="{58A211BA-8687-427B-8D87-A760FB94908C}" srcOrd="2" destOrd="0" presId="urn:microsoft.com/office/officeart/2018/2/layout/IconVerticalSolidList"/>
    <dgm:cxn modelId="{CD865C7A-C11E-4AAC-B008-92F19665CC96}" type="presParOf" srcId="{58A211BA-8687-427B-8D87-A760FB94908C}" destId="{BE2EC231-2439-4553-88B4-BA2B6678D177}" srcOrd="0" destOrd="0" presId="urn:microsoft.com/office/officeart/2018/2/layout/IconVerticalSolidList"/>
    <dgm:cxn modelId="{E6AE3418-471F-47B7-8D47-526DBB149816}" type="presParOf" srcId="{58A211BA-8687-427B-8D87-A760FB94908C}" destId="{363FC86E-FB46-42CB-9EB7-2EC15B2FDB2E}" srcOrd="1" destOrd="0" presId="urn:microsoft.com/office/officeart/2018/2/layout/IconVerticalSolidList"/>
    <dgm:cxn modelId="{7201C67D-0877-4532-8892-8357F5FD7CC4}" type="presParOf" srcId="{58A211BA-8687-427B-8D87-A760FB94908C}" destId="{9FFD2BEC-F92E-4296-B0E6-01681CE9EC40}" srcOrd="2" destOrd="0" presId="urn:microsoft.com/office/officeart/2018/2/layout/IconVerticalSolidList"/>
    <dgm:cxn modelId="{E83DBAF1-409B-4863-8B6F-8D4E79B92ACF}" type="presParOf" srcId="{58A211BA-8687-427B-8D87-A760FB94908C}" destId="{3577881A-594E-4B11-934F-E05489A539C5}" srcOrd="3" destOrd="0" presId="urn:microsoft.com/office/officeart/2018/2/layout/IconVerticalSolidList"/>
    <dgm:cxn modelId="{F6B96811-A7B6-418C-8DB4-6ABCBDCB4515}" type="presParOf" srcId="{58A211BA-8687-427B-8D87-A760FB94908C}" destId="{F36641C2-7FF9-41C1-AE7B-4F106FFB000A}" srcOrd="4" destOrd="0" presId="urn:microsoft.com/office/officeart/2018/2/layout/IconVerticalSolidList"/>
    <dgm:cxn modelId="{9516755C-C26B-4073-AF4A-54B81256B534}" type="presParOf" srcId="{CAFAC34E-06ED-4FA0-86FB-57947CF5F3BE}" destId="{63FF5F79-F664-4DCF-8E76-0B7F996A7094}" srcOrd="3" destOrd="0" presId="urn:microsoft.com/office/officeart/2018/2/layout/IconVerticalSolidList"/>
    <dgm:cxn modelId="{022CAE5C-FFAC-4A93-BEF0-B00113BEAD18}" type="presParOf" srcId="{CAFAC34E-06ED-4FA0-86FB-57947CF5F3BE}" destId="{D611EC18-3C1D-44DE-AC62-59834748FD73}" srcOrd="4" destOrd="0" presId="urn:microsoft.com/office/officeart/2018/2/layout/IconVerticalSolidList"/>
    <dgm:cxn modelId="{572740BA-1104-4457-99A9-B8A15B8DE307}" type="presParOf" srcId="{D611EC18-3C1D-44DE-AC62-59834748FD73}" destId="{E19E62AD-6CE4-4DDA-A347-2C0BB05EB696}" srcOrd="0" destOrd="0" presId="urn:microsoft.com/office/officeart/2018/2/layout/IconVerticalSolidList"/>
    <dgm:cxn modelId="{44C32AE7-EA8D-4334-8401-EEE816037FE6}" type="presParOf" srcId="{D611EC18-3C1D-44DE-AC62-59834748FD73}" destId="{9D77B94A-C73F-4D22-A019-331C7EA49F69}" srcOrd="1" destOrd="0" presId="urn:microsoft.com/office/officeart/2018/2/layout/IconVerticalSolidList"/>
    <dgm:cxn modelId="{AE14E525-F6AC-4F16-9D81-853B35A7E16D}" type="presParOf" srcId="{D611EC18-3C1D-44DE-AC62-59834748FD73}" destId="{057EFF38-76E5-43DD-8DBF-EFB6A70AB46F}" srcOrd="2" destOrd="0" presId="urn:microsoft.com/office/officeart/2018/2/layout/IconVerticalSolidList"/>
    <dgm:cxn modelId="{F1722BF8-0DA0-4030-835B-1AB888EB2A6E}" type="presParOf" srcId="{D611EC18-3C1D-44DE-AC62-59834748FD73}" destId="{970DB980-07E7-44A1-86C3-DB7C8697B09B}" srcOrd="3" destOrd="0" presId="urn:microsoft.com/office/officeart/2018/2/layout/IconVerticalSolidList"/>
    <dgm:cxn modelId="{2129ACE6-513B-45FB-9E83-8DE2C07E4CF8}" type="presParOf" srcId="{CAFAC34E-06ED-4FA0-86FB-57947CF5F3BE}" destId="{070E3ED1-2565-4BAF-A67C-7680C8474D22}" srcOrd="5" destOrd="0" presId="urn:microsoft.com/office/officeart/2018/2/layout/IconVerticalSolidList"/>
    <dgm:cxn modelId="{6CFB7AB6-4D09-4204-9FCB-ADD132C4D3CC}" type="presParOf" srcId="{CAFAC34E-06ED-4FA0-86FB-57947CF5F3BE}" destId="{57E4F623-BFCB-41EB-8280-E441D16CFF8C}" srcOrd="6" destOrd="0" presId="urn:microsoft.com/office/officeart/2018/2/layout/IconVerticalSolidList"/>
    <dgm:cxn modelId="{7832FCA0-CBC0-439D-90B4-E8A5F6665423}" type="presParOf" srcId="{57E4F623-BFCB-41EB-8280-E441D16CFF8C}" destId="{27CE946A-1795-4807-B883-71D86E0D7110}" srcOrd="0" destOrd="0" presId="urn:microsoft.com/office/officeart/2018/2/layout/IconVerticalSolidList"/>
    <dgm:cxn modelId="{A1565864-D5E0-4B7A-9CCD-A6CE269E1BBA}" type="presParOf" srcId="{57E4F623-BFCB-41EB-8280-E441D16CFF8C}" destId="{4F793D05-C431-43DA-A2CB-1EF69FBE47B6}" srcOrd="1" destOrd="0" presId="urn:microsoft.com/office/officeart/2018/2/layout/IconVerticalSolidList"/>
    <dgm:cxn modelId="{940DD73D-F926-432A-84C0-D4F8419F4818}" type="presParOf" srcId="{57E4F623-BFCB-41EB-8280-E441D16CFF8C}" destId="{FAFD4B03-17B6-46DF-8393-1CE096BD46A2}" srcOrd="2" destOrd="0" presId="urn:microsoft.com/office/officeart/2018/2/layout/IconVerticalSolidList"/>
    <dgm:cxn modelId="{B7AB0587-3870-4743-A168-DCBAC4995FA0}" type="presParOf" srcId="{57E4F623-BFCB-41EB-8280-E441D16CFF8C}" destId="{67A260DF-3AF4-4FC3-944F-BEE3F84F409C}" srcOrd="3" destOrd="0" presId="urn:microsoft.com/office/officeart/2018/2/layout/IconVerticalSolidList"/>
    <dgm:cxn modelId="{7DDEEFB8-2F83-4890-A5A1-51BB67C05DD0}" type="presParOf" srcId="{57E4F623-BFCB-41EB-8280-E441D16CFF8C}" destId="{E4D762DC-308D-4BA6-8113-61271ABEA885}" srcOrd="4" destOrd="0" presId="urn:microsoft.com/office/officeart/2018/2/layout/IconVerticalSolidList"/>
    <dgm:cxn modelId="{F62CD3B1-20EB-4EF5-BC64-E53365B9440B}" type="presParOf" srcId="{CAFAC34E-06ED-4FA0-86FB-57947CF5F3BE}" destId="{58F5FEE3-FFC1-4A51-A2F5-E046A6C6CDDB}" srcOrd="7" destOrd="0" presId="urn:microsoft.com/office/officeart/2018/2/layout/IconVerticalSolidList"/>
    <dgm:cxn modelId="{A66D6782-3F51-40B6-A7B3-83164BAD5340}" type="presParOf" srcId="{CAFAC34E-06ED-4FA0-86FB-57947CF5F3BE}" destId="{F4F0CAE6-6EC3-4D34-8CA8-ABDBC4528352}" srcOrd="8" destOrd="0" presId="urn:microsoft.com/office/officeart/2018/2/layout/IconVerticalSolidList"/>
    <dgm:cxn modelId="{B1EEC04F-C0EA-49AC-B923-CDEADE0B79D4}" type="presParOf" srcId="{F4F0CAE6-6EC3-4D34-8CA8-ABDBC4528352}" destId="{F55CABFB-5D68-4F36-9379-8AA7E43B958D}" srcOrd="0" destOrd="0" presId="urn:microsoft.com/office/officeart/2018/2/layout/IconVerticalSolidList"/>
    <dgm:cxn modelId="{50C0E3F7-E556-44F4-8714-80C0274312FF}" type="presParOf" srcId="{F4F0CAE6-6EC3-4D34-8CA8-ABDBC4528352}" destId="{7E48CE55-F9E4-4892-A1E3-F19DC52889D1}" srcOrd="1" destOrd="0" presId="urn:microsoft.com/office/officeart/2018/2/layout/IconVerticalSolidList"/>
    <dgm:cxn modelId="{2DF649C1-B2EA-4C94-8593-2FB0CA408303}" type="presParOf" srcId="{F4F0CAE6-6EC3-4D34-8CA8-ABDBC4528352}" destId="{A36656A1-8552-4327-BAF3-C4364D75E55E}" srcOrd="2" destOrd="0" presId="urn:microsoft.com/office/officeart/2018/2/layout/IconVerticalSolidList"/>
    <dgm:cxn modelId="{DF401D40-8249-4976-881A-60416D0F7B55}" type="presParOf" srcId="{F4F0CAE6-6EC3-4D34-8CA8-ABDBC4528352}" destId="{EF2ECDD6-C752-4810-9F6F-A933E431B428}" srcOrd="3" destOrd="0" presId="urn:microsoft.com/office/officeart/2018/2/layout/IconVerticalSolidList"/>
    <dgm:cxn modelId="{1DD908BF-99C2-48D1-9A35-7277E4AB73AA}" type="presParOf" srcId="{CAFAC34E-06ED-4FA0-86FB-57947CF5F3BE}" destId="{C6DE1FA8-C31F-4FF8-B775-457F3C4C8E7A}" srcOrd="9" destOrd="0" presId="urn:microsoft.com/office/officeart/2018/2/layout/IconVerticalSolidList"/>
    <dgm:cxn modelId="{69814CC6-8F53-48F4-AA45-BD8ACE7D1D07}" type="presParOf" srcId="{CAFAC34E-06ED-4FA0-86FB-57947CF5F3BE}" destId="{6CCD6ED7-A2F5-4A5D-A2E2-D0C5305D5E39}" srcOrd="10" destOrd="0" presId="urn:microsoft.com/office/officeart/2018/2/layout/IconVerticalSolidList"/>
    <dgm:cxn modelId="{57B4DCE0-9475-4686-BCBE-B05040700542}" type="presParOf" srcId="{6CCD6ED7-A2F5-4A5D-A2E2-D0C5305D5E39}" destId="{8ED319E4-1538-4354-95C1-0D6AD7D89E11}" srcOrd="0" destOrd="0" presId="urn:microsoft.com/office/officeart/2018/2/layout/IconVerticalSolidList"/>
    <dgm:cxn modelId="{8C1579F8-FCBC-4BF2-94A5-DB8738913EDD}" type="presParOf" srcId="{6CCD6ED7-A2F5-4A5D-A2E2-D0C5305D5E39}" destId="{EA81349F-3566-4A15-8B8C-26062E5A5BE1}" srcOrd="1" destOrd="0" presId="urn:microsoft.com/office/officeart/2018/2/layout/IconVerticalSolidList"/>
    <dgm:cxn modelId="{7E0DE017-69FD-44F0-9728-49AA28213132}" type="presParOf" srcId="{6CCD6ED7-A2F5-4A5D-A2E2-D0C5305D5E39}" destId="{E438162B-1614-4D18-9F40-ED5459446DB9}" srcOrd="2" destOrd="0" presId="urn:microsoft.com/office/officeart/2018/2/layout/IconVerticalSolidList"/>
    <dgm:cxn modelId="{1EA4669A-D0A6-4685-AB6F-733B406149D3}" type="presParOf" srcId="{6CCD6ED7-A2F5-4A5D-A2E2-D0C5305D5E39}" destId="{37D786B0-AFBC-40AE-BB77-56D6997950D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F52E97-F1B5-46AB-98EA-88C9BCE2FACB}"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63925BA-4BAE-4238-AA8E-711C863FDB4B}">
      <dgm:prSet phldrT="[Text]" custT="1"/>
      <dgm:spPr>
        <a:solidFill>
          <a:srgbClr val="C00000"/>
        </a:solidFill>
      </dgm:spPr>
      <dgm:t>
        <a:bodyPr/>
        <a:lstStyle/>
        <a:p>
          <a:pPr algn="ctr"/>
          <a:r>
            <a:rPr lang="en-US" sz="2400" b="1" dirty="0"/>
            <a:t>Personnel</a:t>
          </a:r>
        </a:p>
      </dgm:t>
    </dgm:pt>
    <dgm:pt modelId="{612961BD-F920-4176-A14E-40DB696F6F2E}" type="parTrans" cxnId="{4E2A1363-BDF9-4C80-8A2A-6F85E158AA2C}">
      <dgm:prSet/>
      <dgm:spPr/>
      <dgm:t>
        <a:bodyPr/>
        <a:lstStyle/>
        <a:p>
          <a:endParaRPr lang="en-US" sz="2400" b="1"/>
        </a:p>
      </dgm:t>
    </dgm:pt>
    <dgm:pt modelId="{07FA9FE7-7953-473C-AFC4-68A2F467B192}" type="sibTrans" cxnId="{4E2A1363-BDF9-4C80-8A2A-6F85E158AA2C}">
      <dgm:prSet/>
      <dgm:spPr/>
      <dgm:t>
        <a:bodyPr/>
        <a:lstStyle/>
        <a:p>
          <a:endParaRPr lang="en-US" sz="2400" b="1"/>
        </a:p>
      </dgm:t>
    </dgm:pt>
    <dgm:pt modelId="{01C7DA73-5D12-4597-932D-6FC4DB162E1E}">
      <dgm:prSet phldrT="[Text]" custT="1"/>
      <dgm:spPr>
        <a:solidFill>
          <a:srgbClr val="C00000"/>
        </a:solidFill>
      </dgm:spPr>
      <dgm:t>
        <a:bodyPr/>
        <a:lstStyle/>
        <a:p>
          <a:pPr algn="ctr"/>
          <a:r>
            <a:rPr lang="en-US" sz="2400" b="1" dirty="0"/>
            <a:t>Operating Supplies</a:t>
          </a:r>
        </a:p>
      </dgm:t>
    </dgm:pt>
    <dgm:pt modelId="{11346B9C-4F6C-4741-9C73-DB85F9FB328C}" type="parTrans" cxnId="{7F15EDEB-5CAD-420D-A09E-817458817DB8}">
      <dgm:prSet/>
      <dgm:spPr/>
      <dgm:t>
        <a:bodyPr/>
        <a:lstStyle/>
        <a:p>
          <a:endParaRPr lang="en-US" sz="2400" b="1"/>
        </a:p>
      </dgm:t>
    </dgm:pt>
    <dgm:pt modelId="{05085932-5818-4C55-97A7-D99F2B8C36E1}" type="sibTrans" cxnId="{7F15EDEB-5CAD-420D-A09E-817458817DB8}">
      <dgm:prSet/>
      <dgm:spPr/>
      <dgm:t>
        <a:bodyPr/>
        <a:lstStyle/>
        <a:p>
          <a:endParaRPr lang="en-US" sz="2400" b="1"/>
        </a:p>
      </dgm:t>
    </dgm:pt>
    <dgm:pt modelId="{953AA178-FF6C-4507-9CC3-53632B69936D}">
      <dgm:prSet phldrT="[Text]" custT="1"/>
      <dgm:spPr>
        <a:solidFill>
          <a:srgbClr val="C00000"/>
        </a:solidFill>
      </dgm:spPr>
      <dgm:t>
        <a:bodyPr/>
        <a:lstStyle/>
        <a:p>
          <a:pPr algn="ctr"/>
          <a:r>
            <a:rPr lang="en-US" sz="2400" b="1" dirty="0"/>
            <a:t>Administration</a:t>
          </a:r>
        </a:p>
      </dgm:t>
    </dgm:pt>
    <dgm:pt modelId="{53EA3892-9E08-49A7-A775-52AD3CA5ED99}" type="parTrans" cxnId="{400DD501-C673-46F3-BD52-5BC4253752C7}">
      <dgm:prSet/>
      <dgm:spPr/>
      <dgm:t>
        <a:bodyPr/>
        <a:lstStyle/>
        <a:p>
          <a:endParaRPr lang="en-US" sz="2400" b="1"/>
        </a:p>
      </dgm:t>
    </dgm:pt>
    <dgm:pt modelId="{B0273A89-70EF-42A1-B6F5-602CFE28A62C}" type="sibTrans" cxnId="{400DD501-C673-46F3-BD52-5BC4253752C7}">
      <dgm:prSet/>
      <dgm:spPr/>
      <dgm:t>
        <a:bodyPr/>
        <a:lstStyle/>
        <a:p>
          <a:endParaRPr lang="en-US" sz="2400" b="1"/>
        </a:p>
      </dgm:t>
    </dgm:pt>
    <dgm:pt modelId="{93B6D083-18D7-4151-8E9F-916292AA8B70}">
      <dgm:prSet phldrT="[Text]" custT="1"/>
      <dgm:spPr>
        <a:solidFill>
          <a:srgbClr val="C00000"/>
        </a:solidFill>
      </dgm:spPr>
      <dgm:t>
        <a:bodyPr/>
        <a:lstStyle/>
        <a:p>
          <a:pPr algn="ctr"/>
          <a:r>
            <a:rPr lang="en-US" sz="2400" b="1" dirty="0"/>
            <a:t>Capital Outlay</a:t>
          </a:r>
        </a:p>
      </dgm:t>
    </dgm:pt>
    <dgm:pt modelId="{0475FBE8-D8F2-4CC5-A3B5-822161BC66E1}" type="parTrans" cxnId="{79BFEE46-57D7-4307-8795-31C3AF7CB4E6}">
      <dgm:prSet/>
      <dgm:spPr/>
      <dgm:t>
        <a:bodyPr/>
        <a:lstStyle/>
        <a:p>
          <a:endParaRPr lang="en-US" sz="2400" b="1"/>
        </a:p>
      </dgm:t>
    </dgm:pt>
    <dgm:pt modelId="{8F55581D-D2AC-4B77-87DC-F48E31D623DC}" type="sibTrans" cxnId="{79BFEE46-57D7-4307-8795-31C3AF7CB4E6}">
      <dgm:prSet/>
      <dgm:spPr/>
      <dgm:t>
        <a:bodyPr/>
        <a:lstStyle/>
        <a:p>
          <a:endParaRPr lang="en-US" sz="2400" b="1"/>
        </a:p>
      </dgm:t>
    </dgm:pt>
    <dgm:pt modelId="{1B45FA66-CBE0-4AE3-A16A-3B35AC9BB5A0}">
      <dgm:prSet phldrT="[Text]" custT="1"/>
      <dgm:spPr>
        <a:solidFill>
          <a:srgbClr val="C00000"/>
        </a:solidFill>
      </dgm:spPr>
      <dgm:t>
        <a:bodyPr/>
        <a:lstStyle/>
        <a:p>
          <a:pPr algn="ctr"/>
          <a:r>
            <a:rPr lang="en-US" sz="2400" b="1" dirty="0"/>
            <a:t>CIP/Debt Service/Transfers</a:t>
          </a:r>
        </a:p>
      </dgm:t>
    </dgm:pt>
    <dgm:pt modelId="{57266D65-A6C3-4E12-964F-837F6891FBC5}" type="parTrans" cxnId="{7D289E2C-3D4B-44BC-9690-22ADE4D22D3B}">
      <dgm:prSet/>
      <dgm:spPr/>
      <dgm:t>
        <a:bodyPr/>
        <a:lstStyle/>
        <a:p>
          <a:endParaRPr lang="en-US" sz="2400" b="1"/>
        </a:p>
      </dgm:t>
    </dgm:pt>
    <dgm:pt modelId="{1DAF89C2-9523-4C1E-8B24-4885F4C83AB2}" type="sibTrans" cxnId="{7D289E2C-3D4B-44BC-9690-22ADE4D22D3B}">
      <dgm:prSet/>
      <dgm:spPr/>
      <dgm:t>
        <a:bodyPr/>
        <a:lstStyle/>
        <a:p>
          <a:endParaRPr lang="en-US" sz="2400" b="1"/>
        </a:p>
      </dgm:t>
    </dgm:pt>
    <dgm:pt modelId="{136CBEB3-3AC2-452E-9634-17464D908B1F}" type="pres">
      <dgm:prSet presAssocID="{C7F52E97-F1B5-46AB-98EA-88C9BCE2FACB}" presName="diagram" presStyleCnt="0">
        <dgm:presLayoutVars>
          <dgm:dir/>
          <dgm:resizeHandles val="exact"/>
        </dgm:presLayoutVars>
      </dgm:prSet>
      <dgm:spPr/>
    </dgm:pt>
    <dgm:pt modelId="{4831549A-FD73-49C7-A234-DA2D8DD7D92D}" type="pres">
      <dgm:prSet presAssocID="{863925BA-4BAE-4238-AA8E-711C863FDB4B}" presName="node" presStyleLbl="node1" presStyleIdx="0" presStyleCnt="5">
        <dgm:presLayoutVars>
          <dgm:bulletEnabled val="1"/>
        </dgm:presLayoutVars>
      </dgm:prSet>
      <dgm:spPr>
        <a:prstGeom prst="roundRect">
          <a:avLst/>
        </a:prstGeom>
      </dgm:spPr>
    </dgm:pt>
    <dgm:pt modelId="{219381A5-1DEA-4666-AC4E-399454E6EF7B}" type="pres">
      <dgm:prSet presAssocID="{07FA9FE7-7953-473C-AFC4-68A2F467B192}" presName="sibTrans" presStyleCnt="0"/>
      <dgm:spPr/>
    </dgm:pt>
    <dgm:pt modelId="{23A739D6-A36F-4FFC-A0E0-DD58DC1076C2}" type="pres">
      <dgm:prSet presAssocID="{01C7DA73-5D12-4597-932D-6FC4DB162E1E}" presName="node" presStyleLbl="node1" presStyleIdx="1" presStyleCnt="5">
        <dgm:presLayoutVars>
          <dgm:bulletEnabled val="1"/>
        </dgm:presLayoutVars>
      </dgm:prSet>
      <dgm:spPr>
        <a:prstGeom prst="roundRect">
          <a:avLst/>
        </a:prstGeom>
      </dgm:spPr>
    </dgm:pt>
    <dgm:pt modelId="{86A6B451-4032-4224-8C31-D88A437B4343}" type="pres">
      <dgm:prSet presAssocID="{05085932-5818-4C55-97A7-D99F2B8C36E1}" presName="sibTrans" presStyleCnt="0"/>
      <dgm:spPr/>
    </dgm:pt>
    <dgm:pt modelId="{5B6130E6-86CA-4A74-87AE-C4C6DB1525E6}" type="pres">
      <dgm:prSet presAssocID="{953AA178-FF6C-4507-9CC3-53632B69936D}" presName="node" presStyleLbl="node1" presStyleIdx="2" presStyleCnt="5">
        <dgm:presLayoutVars>
          <dgm:bulletEnabled val="1"/>
        </dgm:presLayoutVars>
      </dgm:prSet>
      <dgm:spPr>
        <a:prstGeom prst="roundRect">
          <a:avLst/>
        </a:prstGeom>
      </dgm:spPr>
    </dgm:pt>
    <dgm:pt modelId="{F056F3FF-9F68-436C-A494-57FB9672C798}" type="pres">
      <dgm:prSet presAssocID="{B0273A89-70EF-42A1-B6F5-602CFE28A62C}" presName="sibTrans" presStyleCnt="0"/>
      <dgm:spPr/>
    </dgm:pt>
    <dgm:pt modelId="{A9B0259A-7BB3-4840-8282-CE0C9B7F34BF}" type="pres">
      <dgm:prSet presAssocID="{93B6D083-18D7-4151-8E9F-916292AA8B70}" presName="node" presStyleLbl="node1" presStyleIdx="3" presStyleCnt="5">
        <dgm:presLayoutVars>
          <dgm:bulletEnabled val="1"/>
        </dgm:presLayoutVars>
      </dgm:prSet>
      <dgm:spPr>
        <a:prstGeom prst="roundRect">
          <a:avLst/>
        </a:prstGeom>
      </dgm:spPr>
    </dgm:pt>
    <dgm:pt modelId="{5CC3906F-4B38-4973-8047-F2BAD204EA31}" type="pres">
      <dgm:prSet presAssocID="{8F55581D-D2AC-4B77-87DC-F48E31D623DC}" presName="sibTrans" presStyleCnt="0"/>
      <dgm:spPr/>
    </dgm:pt>
    <dgm:pt modelId="{364A6374-3D38-4950-9441-F4A483A08A4A}" type="pres">
      <dgm:prSet presAssocID="{1B45FA66-CBE0-4AE3-A16A-3B35AC9BB5A0}" presName="node" presStyleLbl="node1" presStyleIdx="4" presStyleCnt="5" custScaleX="140699">
        <dgm:presLayoutVars>
          <dgm:bulletEnabled val="1"/>
        </dgm:presLayoutVars>
      </dgm:prSet>
      <dgm:spPr>
        <a:prstGeom prst="roundRect">
          <a:avLst/>
        </a:prstGeom>
      </dgm:spPr>
    </dgm:pt>
  </dgm:ptLst>
  <dgm:cxnLst>
    <dgm:cxn modelId="{400DD501-C673-46F3-BD52-5BC4253752C7}" srcId="{C7F52E97-F1B5-46AB-98EA-88C9BCE2FACB}" destId="{953AA178-FF6C-4507-9CC3-53632B69936D}" srcOrd="2" destOrd="0" parTransId="{53EA3892-9E08-49A7-A775-52AD3CA5ED99}" sibTransId="{B0273A89-70EF-42A1-B6F5-602CFE28A62C}"/>
    <dgm:cxn modelId="{C01D5426-0B2C-4373-8987-05F135350D6C}" type="presOf" srcId="{01C7DA73-5D12-4597-932D-6FC4DB162E1E}" destId="{23A739D6-A36F-4FFC-A0E0-DD58DC1076C2}" srcOrd="0" destOrd="0" presId="urn:microsoft.com/office/officeart/2005/8/layout/default"/>
    <dgm:cxn modelId="{7D289E2C-3D4B-44BC-9690-22ADE4D22D3B}" srcId="{C7F52E97-F1B5-46AB-98EA-88C9BCE2FACB}" destId="{1B45FA66-CBE0-4AE3-A16A-3B35AC9BB5A0}" srcOrd="4" destOrd="0" parTransId="{57266D65-A6C3-4E12-964F-837F6891FBC5}" sibTransId="{1DAF89C2-9523-4C1E-8B24-4885F4C83AB2}"/>
    <dgm:cxn modelId="{524CE430-6129-4677-A9C6-0A33373360D9}" type="presOf" srcId="{863925BA-4BAE-4238-AA8E-711C863FDB4B}" destId="{4831549A-FD73-49C7-A234-DA2D8DD7D92D}" srcOrd="0" destOrd="0" presId="urn:microsoft.com/office/officeart/2005/8/layout/default"/>
    <dgm:cxn modelId="{4E2A1363-BDF9-4C80-8A2A-6F85E158AA2C}" srcId="{C7F52E97-F1B5-46AB-98EA-88C9BCE2FACB}" destId="{863925BA-4BAE-4238-AA8E-711C863FDB4B}" srcOrd="0" destOrd="0" parTransId="{612961BD-F920-4176-A14E-40DB696F6F2E}" sibTransId="{07FA9FE7-7953-473C-AFC4-68A2F467B192}"/>
    <dgm:cxn modelId="{79BFEE46-57D7-4307-8795-31C3AF7CB4E6}" srcId="{C7F52E97-F1B5-46AB-98EA-88C9BCE2FACB}" destId="{93B6D083-18D7-4151-8E9F-916292AA8B70}" srcOrd="3" destOrd="0" parTransId="{0475FBE8-D8F2-4CC5-A3B5-822161BC66E1}" sibTransId="{8F55581D-D2AC-4B77-87DC-F48E31D623DC}"/>
    <dgm:cxn modelId="{C8056385-9610-4639-B464-3B2D130C8C16}" type="presOf" srcId="{93B6D083-18D7-4151-8E9F-916292AA8B70}" destId="{A9B0259A-7BB3-4840-8282-CE0C9B7F34BF}" srcOrd="0" destOrd="0" presId="urn:microsoft.com/office/officeart/2005/8/layout/default"/>
    <dgm:cxn modelId="{D9F18CA5-5505-46DD-9895-EB39C21262CC}" type="presOf" srcId="{953AA178-FF6C-4507-9CC3-53632B69936D}" destId="{5B6130E6-86CA-4A74-87AE-C4C6DB1525E6}" srcOrd="0" destOrd="0" presId="urn:microsoft.com/office/officeart/2005/8/layout/default"/>
    <dgm:cxn modelId="{79024CA7-C993-4235-8A5D-4C8EDA322DEF}" type="presOf" srcId="{1B45FA66-CBE0-4AE3-A16A-3B35AC9BB5A0}" destId="{364A6374-3D38-4950-9441-F4A483A08A4A}" srcOrd="0" destOrd="0" presId="urn:microsoft.com/office/officeart/2005/8/layout/default"/>
    <dgm:cxn modelId="{7F15EDEB-5CAD-420D-A09E-817458817DB8}" srcId="{C7F52E97-F1B5-46AB-98EA-88C9BCE2FACB}" destId="{01C7DA73-5D12-4597-932D-6FC4DB162E1E}" srcOrd="1" destOrd="0" parTransId="{11346B9C-4F6C-4741-9C73-DB85F9FB328C}" sibTransId="{05085932-5818-4C55-97A7-D99F2B8C36E1}"/>
    <dgm:cxn modelId="{F00F46FE-6F33-48F8-99AF-AFBE268B6727}" type="presOf" srcId="{C7F52E97-F1B5-46AB-98EA-88C9BCE2FACB}" destId="{136CBEB3-3AC2-452E-9634-17464D908B1F}" srcOrd="0" destOrd="0" presId="urn:microsoft.com/office/officeart/2005/8/layout/default"/>
    <dgm:cxn modelId="{2A564988-E243-4F2F-8F80-9AEE9E7B65A2}" type="presParOf" srcId="{136CBEB3-3AC2-452E-9634-17464D908B1F}" destId="{4831549A-FD73-49C7-A234-DA2D8DD7D92D}" srcOrd="0" destOrd="0" presId="urn:microsoft.com/office/officeart/2005/8/layout/default"/>
    <dgm:cxn modelId="{6AAD288D-8FF7-4A29-881E-456D68A42A83}" type="presParOf" srcId="{136CBEB3-3AC2-452E-9634-17464D908B1F}" destId="{219381A5-1DEA-4666-AC4E-399454E6EF7B}" srcOrd="1" destOrd="0" presId="urn:microsoft.com/office/officeart/2005/8/layout/default"/>
    <dgm:cxn modelId="{27B4DB2A-C34D-4569-8E35-3BA36412FE9B}" type="presParOf" srcId="{136CBEB3-3AC2-452E-9634-17464D908B1F}" destId="{23A739D6-A36F-4FFC-A0E0-DD58DC1076C2}" srcOrd="2" destOrd="0" presId="urn:microsoft.com/office/officeart/2005/8/layout/default"/>
    <dgm:cxn modelId="{34ADEAB9-A482-45AC-923B-0608191E5B55}" type="presParOf" srcId="{136CBEB3-3AC2-452E-9634-17464D908B1F}" destId="{86A6B451-4032-4224-8C31-D88A437B4343}" srcOrd="3" destOrd="0" presId="urn:microsoft.com/office/officeart/2005/8/layout/default"/>
    <dgm:cxn modelId="{D3953116-A121-4CF6-9DC4-68278F0B451E}" type="presParOf" srcId="{136CBEB3-3AC2-452E-9634-17464D908B1F}" destId="{5B6130E6-86CA-4A74-87AE-C4C6DB1525E6}" srcOrd="4" destOrd="0" presId="urn:microsoft.com/office/officeart/2005/8/layout/default"/>
    <dgm:cxn modelId="{1C6414C1-7346-449C-A5B9-9E2510BE0424}" type="presParOf" srcId="{136CBEB3-3AC2-452E-9634-17464D908B1F}" destId="{F056F3FF-9F68-436C-A494-57FB9672C798}" srcOrd="5" destOrd="0" presId="urn:microsoft.com/office/officeart/2005/8/layout/default"/>
    <dgm:cxn modelId="{C675ED6C-9215-4BB8-A4D5-71EBC415CD38}" type="presParOf" srcId="{136CBEB3-3AC2-452E-9634-17464D908B1F}" destId="{A9B0259A-7BB3-4840-8282-CE0C9B7F34BF}" srcOrd="6" destOrd="0" presId="urn:microsoft.com/office/officeart/2005/8/layout/default"/>
    <dgm:cxn modelId="{250C058E-364A-45F0-AFB8-F3358659B2CD}" type="presParOf" srcId="{136CBEB3-3AC2-452E-9634-17464D908B1F}" destId="{5CC3906F-4B38-4973-8047-F2BAD204EA31}" srcOrd="7" destOrd="0" presId="urn:microsoft.com/office/officeart/2005/8/layout/default"/>
    <dgm:cxn modelId="{D8426126-9DAA-4BB5-937C-8439F6677399}" type="presParOf" srcId="{136CBEB3-3AC2-452E-9634-17464D908B1F}" destId="{364A6374-3D38-4950-9441-F4A483A08A4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F52E97-F1B5-46AB-98EA-88C9BCE2FACB}"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863925BA-4BAE-4238-AA8E-711C863FDB4B}">
      <dgm:prSet phldrT="[Text]"/>
      <dgm:spPr>
        <a:solidFill>
          <a:srgbClr val="CC0000"/>
        </a:solidFill>
      </dgm:spPr>
      <dgm:t>
        <a:bodyPr/>
        <a:lstStyle/>
        <a:p>
          <a:r>
            <a:rPr lang="en-US" dirty="0"/>
            <a:t>Operations and Maintenance (O&amp;M)</a:t>
          </a:r>
        </a:p>
      </dgm:t>
    </dgm:pt>
    <dgm:pt modelId="{612961BD-F920-4176-A14E-40DB696F6F2E}" type="parTrans" cxnId="{4E2A1363-BDF9-4C80-8A2A-6F85E158AA2C}">
      <dgm:prSet/>
      <dgm:spPr/>
      <dgm:t>
        <a:bodyPr/>
        <a:lstStyle/>
        <a:p>
          <a:endParaRPr lang="en-US"/>
        </a:p>
      </dgm:t>
    </dgm:pt>
    <dgm:pt modelId="{07FA9FE7-7953-473C-AFC4-68A2F467B192}" type="sibTrans" cxnId="{4E2A1363-BDF9-4C80-8A2A-6F85E158AA2C}">
      <dgm:prSet/>
      <dgm:spPr/>
      <dgm:t>
        <a:bodyPr/>
        <a:lstStyle/>
        <a:p>
          <a:endParaRPr lang="en-US"/>
        </a:p>
      </dgm:t>
    </dgm:pt>
    <dgm:pt modelId="{0666669A-69E9-4347-AB2C-5AF292C3CBAF}">
      <dgm:prSet phldrT="[Text]"/>
      <dgm:spPr/>
      <dgm:t>
        <a:bodyPr/>
        <a:lstStyle/>
        <a:p>
          <a:r>
            <a:rPr lang="en-US" dirty="0">
              <a:solidFill>
                <a:schemeClr val="tx1"/>
              </a:solidFill>
            </a:rPr>
            <a:t>Ongoing General Fund operations</a:t>
          </a:r>
        </a:p>
      </dgm:t>
    </dgm:pt>
    <dgm:pt modelId="{F037129E-76E0-48FF-A28C-A40D2EEBA3F7}" type="parTrans" cxnId="{9335631E-7DF7-4A0D-A09E-86162DA2DB4E}">
      <dgm:prSet/>
      <dgm:spPr/>
      <dgm:t>
        <a:bodyPr/>
        <a:lstStyle/>
        <a:p>
          <a:endParaRPr lang="en-US"/>
        </a:p>
      </dgm:t>
    </dgm:pt>
    <dgm:pt modelId="{6E92E101-3689-4834-9EE7-C4006CB44687}" type="sibTrans" cxnId="{9335631E-7DF7-4A0D-A09E-86162DA2DB4E}">
      <dgm:prSet/>
      <dgm:spPr/>
      <dgm:t>
        <a:bodyPr/>
        <a:lstStyle/>
        <a:p>
          <a:endParaRPr lang="en-US"/>
        </a:p>
      </dgm:t>
    </dgm:pt>
    <dgm:pt modelId="{01C7DA73-5D12-4597-932D-6FC4DB162E1E}">
      <dgm:prSet phldrT="[Text]"/>
      <dgm:spPr>
        <a:solidFill>
          <a:srgbClr val="C00000"/>
        </a:solidFill>
      </dgm:spPr>
      <dgm:t>
        <a:bodyPr/>
        <a:lstStyle/>
        <a:p>
          <a:r>
            <a:rPr lang="en-US" dirty="0"/>
            <a:t>Interest and Sinking (I&amp;S)</a:t>
          </a:r>
        </a:p>
      </dgm:t>
    </dgm:pt>
    <dgm:pt modelId="{11346B9C-4F6C-4741-9C73-DB85F9FB328C}" type="parTrans" cxnId="{7F15EDEB-5CAD-420D-A09E-817458817DB8}">
      <dgm:prSet/>
      <dgm:spPr/>
      <dgm:t>
        <a:bodyPr/>
        <a:lstStyle/>
        <a:p>
          <a:endParaRPr lang="en-US"/>
        </a:p>
      </dgm:t>
    </dgm:pt>
    <dgm:pt modelId="{05085932-5818-4C55-97A7-D99F2B8C36E1}" type="sibTrans" cxnId="{7F15EDEB-5CAD-420D-A09E-817458817DB8}">
      <dgm:prSet/>
      <dgm:spPr/>
      <dgm:t>
        <a:bodyPr/>
        <a:lstStyle/>
        <a:p>
          <a:endParaRPr lang="en-US"/>
        </a:p>
      </dgm:t>
    </dgm:pt>
    <dgm:pt modelId="{9BB8CFC2-8E59-4545-8D86-9B7DFD01A40C}">
      <dgm:prSet phldrT="[Text]"/>
      <dgm:spPr/>
      <dgm:t>
        <a:bodyPr/>
        <a:lstStyle/>
        <a:p>
          <a:r>
            <a:rPr lang="en-US" dirty="0">
              <a:solidFill>
                <a:schemeClr val="tx1"/>
              </a:solidFill>
            </a:rPr>
            <a:t>Payments on debt for general government (not utility rated) improvements</a:t>
          </a:r>
        </a:p>
      </dgm:t>
    </dgm:pt>
    <dgm:pt modelId="{46C15C82-9B60-4892-9E62-1415AD1650B1}" type="parTrans" cxnId="{F0EDB760-FB58-4C1E-BC21-14801656CA43}">
      <dgm:prSet/>
      <dgm:spPr/>
      <dgm:t>
        <a:bodyPr/>
        <a:lstStyle/>
        <a:p>
          <a:endParaRPr lang="en-US"/>
        </a:p>
      </dgm:t>
    </dgm:pt>
    <dgm:pt modelId="{7F6F80BD-F5B1-4587-96D3-03C9AED7F3E9}" type="sibTrans" cxnId="{F0EDB760-FB58-4C1E-BC21-14801656CA43}">
      <dgm:prSet/>
      <dgm:spPr/>
      <dgm:t>
        <a:bodyPr/>
        <a:lstStyle/>
        <a:p>
          <a:endParaRPr lang="en-US"/>
        </a:p>
      </dgm:t>
    </dgm:pt>
    <dgm:pt modelId="{3AC388C1-D201-4C26-97AA-7ECFD54A3AB7}">
      <dgm:prSet phldrT="[Text]"/>
      <dgm:spPr/>
      <dgm:t>
        <a:bodyPr/>
        <a:lstStyle/>
        <a:p>
          <a:r>
            <a:rPr lang="en-US" dirty="0">
              <a:solidFill>
                <a:schemeClr val="tx1"/>
              </a:solidFill>
            </a:rPr>
            <a:t>Tax Rate x Taxable Value ∕ $100 = Your City Tax Levy ($ paid to City)</a:t>
          </a:r>
        </a:p>
      </dgm:t>
    </dgm:pt>
    <dgm:pt modelId="{B6A5094D-8745-4A91-A5E9-0F3E40F04786}" type="parTrans" cxnId="{A779ACFA-2FF5-4EEF-9624-78F258B2E25A}">
      <dgm:prSet/>
      <dgm:spPr/>
      <dgm:t>
        <a:bodyPr/>
        <a:lstStyle/>
        <a:p>
          <a:endParaRPr lang="en-US"/>
        </a:p>
      </dgm:t>
    </dgm:pt>
    <dgm:pt modelId="{A3C7C812-A835-4F70-8AD2-FC4BCADB99E6}" type="sibTrans" cxnId="{A779ACFA-2FF5-4EEF-9624-78F258B2E25A}">
      <dgm:prSet/>
      <dgm:spPr/>
      <dgm:t>
        <a:bodyPr/>
        <a:lstStyle/>
        <a:p>
          <a:endParaRPr lang="en-US"/>
        </a:p>
      </dgm:t>
    </dgm:pt>
    <dgm:pt modelId="{953AA178-FF6C-4507-9CC3-53632B69936D}">
      <dgm:prSet phldrT="[Text]"/>
      <dgm:spPr>
        <a:solidFill>
          <a:srgbClr val="C00000"/>
        </a:solidFill>
      </dgm:spPr>
      <dgm:t>
        <a:bodyPr/>
        <a:lstStyle/>
        <a:p>
          <a:r>
            <a:rPr lang="en-US" dirty="0"/>
            <a:t>Tax Rate = O&amp;M Rate + I&amp;S Rate</a:t>
          </a:r>
        </a:p>
      </dgm:t>
    </dgm:pt>
    <dgm:pt modelId="{53EA3892-9E08-49A7-A775-52AD3CA5ED99}" type="parTrans" cxnId="{400DD501-C673-46F3-BD52-5BC4253752C7}">
      <dgm:prSet/>
      <dgm:spPr/>
      <dgm:t>
        <a:bodyPr/>
        <a:lstStyle/>
        <a:p>
          <a:endParaRPr lang="en-US"/>
        </a:p>
      </dgm:t>
    </dgm:pt>
    <dgm:pt modelId="{B0273A89-70EF-42A1-B6F5-602CFE28A62C}" type="sibTrans" cxnId="{400DD501-C673-46F3-BD52-5BC4253752C7}">
      <dgm:prSet/>
      <dgm:spPr/>
      <dgm:t>
        <a:bodyPr/>
        <a:lstStyle/>
        <a:p>
          <a:endParaRPr lang="en-US"/>
        </a:p>
      </dgm:t>
    </dgm:pt>
    <dgm:pt modelId="{93B6D083-18D7-4151-8E9F-916292AA8B70}">
      <dgm:prSet phldrT="[Text]">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dirty="0">
              <a:solidFill>
                <a:schemeClr val="tx1"/>
              </a:solidFill>
            </a:rPr>
            <a:t>Calculation</a:t>
          </a:r>
        </a:p>
      </dgm:t>
    </dgm:pt>
    <dgm:pt modelId="{0475FBE8-D8F2-4CC5-A3B5-822161BC66E1}" type="parTrans" cxnId="{79BFEE46-57D7-4307-8795-31C3AF7CB4E6}">
      <dgm:prSet/>
      <dgm:spPr/>
      <dgm:t>
        <a:bodyPr/>
        <a:lstStyle/>
        <a:p>
          <a:endParaRPr lang="en-US"/>
        </a:p>
      </dgm:t>
    </dgm:pt>
    <dgm:pt modelId="{8F55581D-D2AC-4B77-87DC-F48E31D623DC}" type="sibTrans" cxnId="{79BFEE46-57D7-4307-8795-31C3AF7CB4E6}">
      <dgm:prSet/>
      <dgm:spPr/>
      <dgm:t>
        <a:bodyPr/>
        <a:lstStyle/>
        <a:p>
          <a:endParaRPr lang="en-US"/>
        </a:p>
      </dgm:t>
    </dgm:pt>
    <dgm:pt modelId="{22715339-132B-43F8-BC36-DE111CDC6EA0}" type="pres">
      <dgm:prSet presAssocID="{C7F52E97-F1B5-46AB-98EA-88C9BCE2FACB}" presName="linear" presStyleCnt="0">
        <dgm:presLayoutVars>
          <dgm:animLvl val="lvl"/>
          <dgm:resizeHandles val="exact"/>
        </dgm:presLayoutVars>
      </dgm:prSet>
      <dgm:spPr/>
    </dgm:pt>
    <dgm:pt modelId="{07E75417-3408-4C4A-8A2E-24D217D2485C}" type="pres">
      <dgm:prSet presAssocID="{863925BA-4BAE-4238-AA8E-711C863FDB4B}" presName="parentText" presStyleLbl="node1" presStyleIdx="0" presStyleCnt="4" custLinFactNeighborX="-6337" custLinFactNeighborY="-20971">
        <dgm:presLayoutVars>
          <dgm:chMax val="0"/>
          <dgm:bulletEnabled val="1"/>
        </dgm:presLayoutVars>
      </dgm:prSet>
      <dgm:spPr/>
    </dgm:pt>
    <dgm:pt modelId="{63DFD570-6781-4CC5-A2A6-FF4A45FD8031}" type="pres">
      <dgm:prSet presAssocID="{863925BA-4BAE-4238-AA8E-711C863FDB4B}" presName="childText" presStyleLbl="revTx" presStyleIdx="0" presStyleCnt="3">
        <dgm:presLayoutVars>
          <dgm:bulletEnabled val="1"/>
        </dgm:presLayoutVars>
      </dgm:prSet>
      <dgm:spPr/>
    </dgm:pt>
    <dgm:pt modelId="{34F96D6F-AA50-4845-8C15-77312B143132}" type="pres">
      <dgm:prSet presAssocID="{01C7DA73-5D12-4597-932D-6FC4DB162E1E}" presName="parentText" presStyleLbl="node1" presStyleIdx="1" presStyleCnt="4">
        <dgm:presLayoutVars>
          <dgm:chMax val="0"/>
          <dgm:bulletEnabled val="1"/>
        </dgm:presLayoutVars>
      </dgm:prSet>
      <dgm:spPr/>
    </dgm:pt>
    <dgm:pt modelId="{33C410F6-1AE6-4108-8889-7A5077C87639}" type="pres">
      <dgm:prSet presAssocID="{01C7DA73-5D12-4597-932D-6FC4DB162E1E}" presName="childText" presStyleLbl="revTx" presStyleIdx="1" presStyleCnt="3">
        <dgm:presLayoutVars>
          <dgm:bulletEnabled val="1"/>
        </dgm:presLayoutVars>
      </dgm:prSet>
      <dgm:spPr/>
    </dgm:pt>
    <dgm:pt modelId="{34BE4121-411B-4862-8FF1-190C5AFA2A8F}" type="pres">
      <dgm:prSet presAssocID="{953AA178-FF6C-4507-9CC3-53632B69936D}" presName="parentText" presStyleLbl="node1" presStyleIdx="2" presStyleCnt="4">
        <dgm:presLayoutVars>
          <dgm:chMax val="0"/>
          <dgm:bulletEnabled val="1"/>
        </dgm:presLayoutVars>
      </dgm:prSet>
      <dgm:spPr/>
    </dgm:pt>
    <dgm:pt modelId="{E79A98D2-656E-45CE-9E5F-02B46D159918}" type="pres">
      <dgm:prSet presAssocID="{B0273A89-70EF-42A1-B6F5-602CFE28A62C}" presName="spacer" presStyleCnt="0"/>
      <dgm:spPr/>
    </dgm:pt>
    <dgm:pt modelId="{DB8D99C8-C594-4B24-9EB1-0960CEEA9730}" type="pres">
      <dgm:prSet presAssocID="{93B6D083-18D7-4151-8E9F-916292AA8B70}" presName="parentText" presStyleLbl="node1" presStyleIdx="3" presStyleCnt="4">
        <dgm:presLayoutVars>
          <dgm:chMax val="0"/>
          <dgm:bulletEnabled val="1"/>
        </dgm:presLayoutVars>
      </dgm:prSet>
      <dgm:spPr/>
    </dgm:pt>
    <dgm:pt modelId="{F690AE76-C64F-46EE-958A-7C47A7A3323A}" type="pres">
      <dgm:prSet presAssocID="{93B6D083-18D7-4151-8E9F-916292AA8B70}" presName="childText" presStyleLbl="revTx" presStyleIdx="2" presStyleCnt="3">
        <dgm:presLayoutVars>
          <dgm:bulletEnabled val="1"/>
        </dgm:presLayoutVars>
      </dgm:prSet>
      <dgm:spPr/>
    </dgm:pt>
  </dgm:ptLst>
  <dgm:cxnLst>
    <dgm:cxn modelId="{400DD501-C673-46F3-BD52-5BC4253752C7}" srcId="{C7F52E97-F1B5-46AB-98EA-88C9BCE2FACB}" destId="{953AA178-FF6C-4507-9CC3-53632B69936D}" srcOrd="2" destOrd="0" parTransId="{53EA3892-9E08-49A7-A775-52AD3CA5ED99}" sibTransId="{B0273A89-70EF-42A1-B6F5-602CFE28A62C}"/>
    <dgm:cxn modelId="{6279EE08-6324-4895-9306-872933F91857}" type="presOf" srcId="{93B6D083-18D7-4151-8E9F-916292AA8B70}" destId="{DB8D99C8-C594-4B24-9EB1-0960CEEA9730}" srcOrd="0" destOrd="0" presId="urn:microsoft.com/office/officeart/2005/8/layout/vList2"/>
    <dgm:cxn modelId="{8219AB11-7816-49F5-99EE-A1A3D7DBF24E}" type="presOf" srcId="{9BB8CFC2-8E59-4545-8D86-9B7DFD01A40C}" destId="{33C410F6-1AE6-4108-8889-7A5077C87639}" srcOrd="0" destOrd="0" presId="urn:microsoft.com/office/officeart/2005/8/layout/vList2"/>
    <dgm:cxn modelId="{9335631E-7DF7-4A0D-A09E-86162DA2DB4E}" srcId="{863925BA-4BAE-4238-AA8E-711C863FDB4B}" destId="{0666669A-69E9-4347-AB2C-5AF292C3CBAF}" srcOrd="0" destOrd="0" parTransId="{F037129E-76E0-48FF-A28C-A40D2EEBA3F7}" sibTransId="{6E92E101-3689-4834-9EE7-C4006CB44687}"/>
    <dgm:cxn modelId="{B5AC3721-A1D9-4196-A2FE-E5EA5D188BC6}" type="presOf" srcId="{953AA178-FF6C-4507-9CC3-53632B69936D}" destId="{34BE4121-411B-4862-8FF1-190C5AFA2A8F}" srcOrd="0" destOrd="0" presId="urn:microsoft.com/office/officeart/2005/8/layout/vList2"/>
    <dgm:cxn modelId="{2F6D8C37-DCB5-4153-93D7-E7F0763557A5}" type="presOf" srcId="{01C7DA73-5D12-4597-932D-6FC4DB162E1E}" destId="{34F96D6F-AA50-4845-8C15-77312B143132}" srcOrd="0" destOrd="0" presId="urn:microsoft.com/office/officeart/2005/8/layout/vList2"/>
    <dgm:cxn modelId="{F0EDB760-FB58-4C1E-BC21-14801656CA43}" srcId="{01C7DA73-5D12-4597-932D-6FC4DB162E1E}" destId="{9BB8CFC2-8E59-4545-8D86-9B7DFD01A40C}" srcOrd="0" destOrd="0" parTransId="{46C15C82-9B60-4892-9E62-1415AD1650B1}" sibTransId="{7F6F80BD-F5B1-4587-96D3-03C9AED7F3E9}"/>
    <dgm:cxn modelId="{4E2A1363-BDF9-4C80-8A2A-6F85E158AA2C}" srcId="{C7F52E97-F1B5-46AB-98EA-88C9BCE2FACB}" destId="{863925BA-4BAE-4238-AA8E-711C863FDB4B}" srcOrd="0" destOrd="0" parTransId="{612961BD-F920-4176-A14E-40DB696F6F2E}" sibTransId="{07FA9FE7-7953-473C-AFC4-68A2F467B192}"/>
    <dgm:cxn modelId="{79BFEE46-57D7-4307-8795-31C3AF7CB4E6}" srcId="{C7F52E97-F1B5-46AB-98EA-88C9BCE2FACB}" destId="{93B6D083-18D7-4151-8E9F-916292AA8B70}" srcOrd="3" destOrd="0" parTransId="{0475FBE8-D8F2-4CC5-A3B5-822161BC66E1}" sibTransId="{8F55581D-D2AC-4B77-87DC-F48E31D623DC}"/>
    <dgm:cxn modelId="{6CBF7181-742C-4C07-A67B-B4D00B0B574E}" type="presOf" srcId="{0666669A-69E9-4347-AB2C-5AF292C3CBAF}" destId="{63DFD570-6781-4CC5-A2A6-FF4A45FD8031}" srcOrd="0" destOrd="0" presId="urn:microsoft.com/office/officeart/2005/8/layout/vList2"/>
    <dgm:cxn modelId="{85501CC2-ABA3-4A23-8614-74C2227C02D1}" type="presOf" srcId="{863925BA-4BAE-4238-AA8E-711C863FDB4B}" destId="{07E75417-3408-4C4A-8A2E-24D217D2485C}" srcOrd="0" destOrd="0" presId="urn:microsoft.com/office/officeart/2005/8/layout/vList2"/>
    <dgm:cxn modelId="{2B0CDFC6-477A-4782-9797-F54EA1758520}" type="presOf" srcId="{3AC388C1-D201-4C26-97AA-7ECFD54A3AB7}" destId="{F690AE76-C64F-46EE-958A-7C47A7A3323A}" srcOrd="0" destOrd="0" presId="urn:microsoft.com/office/officeart/2005/8/layout/vList2"/>
    <dgm:cxn modelId="{7F15EDEB-5CAD-420D-A09E-817458817DB8}" srcId="{C7F52E97-F1B5-46AB-98EA-88C9BCE2FACB}" destId="{01C7DA73-5D12-4597-932D-6FC4DB162E1E}" srcOrd="1" destOrd="0" parTransId="{11346B9C-4F6C-4741-9C73-DB85F9FB328C}" sibTransId="{05085932-5818-4C55-97A7-D99F2B8C36E1}"/>
    <dgm:cxn modelId="{C7B904FA-5D4F-4F1A-AEBB-36F3A20CA970}" type="presOf" srcId="{C7F52E97-F1B5-46AB-98EA-88C9BCE2FACB}" destId="{22715339-132B-43F8-BC36-DE111CDC6EA0}" srcOrd="0" destOrd="0" presId="urn:microsoft.com/office/officeart/2005/8/layout/vList2"/>
    <dgm:cxn modelId="{A779ACFA-2FF5-4EEF-9624-78F258B2E25A}" srcId="{93B6D083-18D7-4151-8E9F-916292AA8B70}" destId="{3AC388C1-D201-4C26-97AA-7ECFD54A3AB7}" srcOrd="0" destOrd="0" parTransId="{B6A5094D-8745-4A91-A5E9-0F3E40F04786}" sibTransId="{A3C7C812-A835-4F70-8AD2-FC4BCADB99E6}"/>
    <dgm:cxn modelId="{8AEDBF13-CBE6-4288-A5A3-70E5B6C331F7}" type="presParOf" srcId="{22715339-132B-43F8-BC36-DE111CDC6EA0}" destId="{07E75417-3408-4C4A-8A2E-24D217D2485C}" srcOrd="0" destOrd="0" presId="urn:microsoft.com/office/officeart/2005/8/layout/vList2"/>
    <dgm:cxn modelId="{49994D78-3956-479B-8C31-8F95AD02731C}" type="presParOf" srcId="{22715339-132B-43F8-BC36-DE111CDC6EA0}" destId="{63DFD570-6781-4CC5-A2A6-FF4A45FD8031}" srcOrd="1" destOrd="0" presId="urn:microsoft.com/office/officeart/2005/8/layout/vList2"/>
    <dgm:cxn modelId="{F9ED31E9-58F4-4AFC-9CDC-2FDB72E1FF73}" type="presParOf" srcId="{22715339-132B-43F8-BC36-DE111CDC6EA0}" destId="{34F96D6F-AA50-4845-8C15-77312B143132}" srcOrd="2" destOrd="0" presId="urn:microsoft.com/office/officeart/2005/8/layout/vList2"/>
    <dgm:cxn modelId="{AB96A62C-E779-472F-BDA4-7B0709E564A5}" type="presParOf" srcId="{22715339-132B-43F8-BC36-DE111CDC6EA0}" destId="{33C410F6-1AE6-4108-8889-7A5077C87639}" srcOrd="3" destOrd="0" presId="urn:microsoft.com/office/officeart/2005/8/layout/vList2"/>
    <dgm:cxn modelId="{387131D9-17E7-43BF-903F-AACC8FDC7B8A}" type="presParOf" srcId="{22715339-132B-43F8-BC36-DE111CDC6EA0}" destId="{34BE4121-411B-4862-8FF1-190C5AFA2A8F}" srcOrd="4" destOrd="0" presId="urn:microsoft.com/office/officeart/2005/8/layout/vList2"/>
    <dgm:cxn modelId="{223FB1E2-9184-424E-8C97-A19AB9AA152C}" type="presParOf" srcId="{22715339-132B-43F8-BC36-DE111CDC6EA0}" destId="{E79A98D2-656E-45CE-9E5F-02B46D159918}" srcOrd="5" destOrd="0" presId="urn:microsoft.com/office/officeart/2005/8/layout/vList2"/>
    <dgm:cxn modelId="{05F5C354-C3A8-449B-9D9A-03CCB323E1D1}" type="presParOf" srcId="{22715339-132B-43F8-BC36-DE111CDC6EA0}" destId="{DB8D99C8-C594-4B24-9EB1-0960CEEA9730}" srcOrd="6" destOrd="0" presId="urn:microsoft.com/office/officeart/2005/8/layout/vList2"/>
    <dgm:cxn modelId="{0233389C-2487-4C6A-9BB4-FD412825074E}" type="presParOf" srcId="{22715339-132B-43F8-BC36-DE111CDC6EA0}" destId="{F690AE76-C64F-46EE-958A-7C47A7A3323A}" srcOrd="7" destOrd="0" presId="urn:microsoft.com/office/officeart/2005/8/layout/vList2"/>
  </dgm:cxnLst>
  <dgm:bg/>
  <dgm:whole>
    <a:ln w="38100">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31D4F4-7B9A-47F0-97A1-617D316D6AA1}"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7B9C342D-D032-46FA-818C-046FAF7CAADE}">
      <dgm:prSet/>
      <dgm:spPr>
        <a:ln>
          <a:solidFill>
            <a:schemeClr val="tx1"/>
          </a:solidFill>
        </a:ln>
      </dgm:spPr>
      <dgm:t>
        <a:bodyPr/>
        <a:lstStyle/>
        <a:p>
          <a:r>
            <a:rPr lang="en-US" b="1" dirty="0"/>
            <a:t>What is a CIP?</a:t>
          </a:r>
        </a:p>
      </dgm:t>
    </dgm:pt>
    <dgm:pt modelId="{4AB88577-5844-45BD-8554-21B67D7B6C51}" type="parTrans" cxnId="{7E21E965-E699-443E-8891-57609D430286}">
      <dgm:prSet/>
      <dgm:spPr/>
      <dgm:t>
        <a:bodyPr/>
        <a:lstStyle/>
        <a:p>
          <a:endParaRPr lang="en-US"/>
        </a:p>
      </dgm:t>
    </dgm:pt>
    <dgm:pt modelId="{57788F2F-C447-4913-AA9A-FAB0EC003E02}" type="sibTrans" cxnId="{7E21E965-E699-443E-8891-57609D430286}">
      <dgm:prSet/>
      <dgm:spPr/>
      <dgm:t>
        <a:bodyPr/>
        <a:lstStyle/>
        <a:p>
          <a:endParaRPr lang="en-US"/>
        </a:p>
      </dgm:t>
    </dgm:pt>
    <dgm:pt modelId="{E3BCA133-03D3-4B49-BAA5-A2650A024035}">
      <dgm:prSet/>
      <dgm:spPr/>
      <dgm:t>
        <a:bodyPr/>
        <a:lstStyle/>
        <a:p>
          <a:r>
            <a:rPr lang="en-US" b="1" dirty="0"/>
            <a:t>Why develop a Capital Plan</a:t>
          </a:r>
        </a:p>
      </dgm:t>
    </dgm:pt>
    <dgm:pt modelId="{1290ECDF-9015-43C8-BD1B-641BF9CBE5D0}" type="parTrans" cxnId="{BBCF70B3-2540-4C55-80AA-44EB48AE5481}">
      <dgm:prSet/>
      <dgm:spPr/>
      <dgm:t>
        <a:bodyPr/>
        <a:lstStyle/>
        <a:p>
          <a:endParaRPr lang="en-US"/>
        </a:p>
      </dgm:t>
    </dgm:pt>
    <dgm:pt modelId="{07642D7B-8DF8-4516-A83B-B9E48C4906C8}" type="sibTrans" cxnId="{BBCF70B3-2540-4C55-80AA-44EB48AE5481}">
      <dgm:prSet/>
      <dgm:spPr/>
      <dgm:t>
        <a:bodyPr/>
        <a:lstStyle/>
        <a:p>
          <a:endParaRPr lang="en-US"/>
        </a:p>
      </dgm:t>
    </dgm:pt>
    <dgm:pt modelId="{F6EACA72-6FFE-44B5-8D6E-FD4EAE83303C}">
      <dgm:prSet/>
      <dgm:spPr>
        <a:ln>
          <a:solidFill>
            <a:schemeClr val="tx1"/>
          </a:solidFill>
        </a:ln>
      </dgm:spPr>
      <dgm:t>
        <a:bodyPr/>
        <a:lstStyle/>
        <a:p>
          <a:r>
            <a:rPr lang="en-US" b="1" dirty="0"/>
            <a:t>Community Input</a:t>
          </a:r>
        </a:p>
      </dgm:t>
    </dgm:pt>
    <dgm:pt modelId="{A3B52652-BE08-4E5F-82D4-DCD359D9143B}" type="parTrans" cxnId="{1DF87C5A-8457-41C8-B408-CAB31D0F0DFC}">
      <dgm:prSet/>
      <dgm:spPr/>
      <dgm:t>
        <a:bodyPr/>
        <a:lstStyle/>
        <a:p>
          <a:endParaRPr lang="en-US"/>
        </a:p>
      </dgm:t>
    </dgm:pt>
    <dgm:pt modelId="{A5B090EB-EBC2-4385-B550-B153CA77AE2F}" type="sibTrans" cxnId="{1DF87C5A-8457-41C8-B408-CAB31D0F0DFC}">
      <dgm:prSet/>
      <dgm:spPr/>
      <dgm:t>
        <a:bodyPr/>
        <a:lstStyle/>
        <a:p>
          <a:endParaRPr lang="en-US"/>
        </a:p>
      </dgm:t>
    </dgm:pt>
    <dgm:pt modelId="{418EEDA0-A1A3-4DB7-842D-7B1D095A794A}">
      <dgm:prSet/>
      <dgm:spPr>
        <a:ln>
          <a:solidFill>
            <a:schemeClr val="tx1"/>
          </a:solidFill>
        </a:ln>
      </dgm:spPr>
      <dgm:t>
        <a:bodyPr/>
        <a:lstStyle/>
        <a:p>
          <a:r>
            <a:rPr lang="en-US" b="1" dirty="0"/>
            <a:t>The Budget Connection</a:t>
          </a:r>
        </a:p>
      </dgm:t>
    </dgm:pt>
    <dgm:pt modelId="{EBDD2FAB-0B11-4676-BE05-C5C0299AA607}" type="parTrans" cxnId="{030EB11B-09E5-49A2-A7F9-883E01917229}">
      <dgm:prSet/>
      <dgm:spPr/>
      <dgm:t>
        <a:bodyPr/>
        <a:lstStyle/>
        <a:p>
          <a:endParaRPr lang="en-US"/>
        </a:p>
      </dgm:t>
    </dgm:pt>
    <dgm:pt modelId="{7B5A1F09-331F-439C-B4F6-D8A4CBD4D112}" type="sibTrans" cxnId="{030EB11B-09E5-49A2-A7F9-883E01917229}">
      <dgm:prSet/>
      <dgm:spPr/>
      <dgm:t>
        <a:bodyPr/>
        <a:lstStyle/>
        <a:p>
          <a:endParaRPr lang="en-US"/>
        </a:p>
      </dgm:t>
    </dgm:pt>
    <dgm:pt modelId="{CAF934EE-34B4-463D-8DDB-E5712715736A}" type="pres">
      <dgm:prSet presAssocID="{4F31D4F4-7B9A-47F0-97A1-617D316D6AA1}" presName="vert0" presStyleCnt="0">
        <dgm:presLayoutVars>
          <dgm:dir/>
          <dgm:animOne val="branch"/>
          <dgm:animLvl val="lvl"/>
        </dgm:presLayoutVars>
      </dgm:prSet>
      <dgm:spPr/>
    </dgm:pt>
    <dgm:pt modelId="{ABA5D34D-3BA8-4D14-8A65-3ECA7BBD80B6}" type="pres">
      <dgm:prSet presAssocID="{7B9C342D-D032-46FA-818C-046FAF7CAADE}" presName="thickLine" presStyleLbl="alignNode1" presStyleIdx="0" presStyleCnt="4"/>
      <dgm:spPr/>
    </dgm:pt>
    <dgm:pt modelId="{8A36EB24-55BC-4680-BE9B-22E6388578FA}" type="pres">
      <dgm:prSet presAssocID="{7B9C342D-D032-46FA-818C-046FAF7CAADE}" presName="horz1" presStyleCnt="0"/>
      <dgm:spPr/>
    </dgm:pt>
    <dgm:pt modelId="{5D9D0EA0-E8EF-47EE-8478-464B34F453CD}" type="pres">
      <dgm:prSet presAssocID="{7B9C342D-D032-46FA-818C-046FAF7CAADE}" presName="tx1" presStyleLbl="revTx" presStyleIdx="0" presStyleCnt="4"/>
      <dgm:spPr/>
    </dgm:pt>
    <dgm:pt modelId="{7588223B-4A18-4DEA-8A69-E8FCC8833EB7}" type="pres">
      <dgm:prSet presAssocID="{7B9C342D-D032-46FA-818C-046FAF7CAADE}" presName="vert1" presStyleCnt="0"/>
      <dgm:spPr/>
    </dgm:pt>
    <dgm:pt modelId="{44F9D7B5-48A5-45A8-83B8-2C3AB977131C}" type="pres">
      <dgm:prSet presAssocID="{E3BCA133-03D3-4B49-BAA5-A2650A024035}" presName="thickLine" presStyleLbl="alignNode1" presStyleIdx="1" presStyleCnt="4"/>
      <dgm:spPr/>
    </dgm:pt>
    <dgm:pt modelId="{A03870B8-C0FA-433D-AEB9-910F7ADA3036}" type="pres">
      <dgm:prSet presAssocID="{E3BCA133-03D3-4B49-BAA5-A2650A024035}" presName="horz1" presStyleCnt="0"/>
      <dgm:spPr/>
    </dgm:pt>
    <dgm:pt modelId="{8C69B440-D340-4B0A-A523-D2A8EC6ABDFF}" type="pres">
      <dgm:prSet presAssocID="{E3BCA133-03D3-4B49-BAA5-A2650A024035}" presName="tx1" presStyleLbl="revTx" presStyleIdx="1" presStyleCnt="4"/>
      <dgm:spPr/>
    </dgm:pt>
    <dgm:pt modelId="{C2B61D7D-67AE-41E1-A532-77BE786E7897}" type="pres">
      <dgm:prSet presAssocID="{E3BCA133-03D3-4B49-BAA5-A2650A024035}" presName="vert1" presStyleCnt="0"/>
      <dgm:spPr/>
    </dgm:pt>
    <dgm:pt modelId="{B867DAC8-D2B0-4585-8A40-4F80ABA96F22}" type="pres">
      <dgm:prSet presAssocID="{F6EACA72-6FFE-44B5-8D6E-FD4EAE83303C}" presName="thickLine" presStyleLbl="alignNode1" presStyleIdx="2" presStyleCnt="4"/>
      <dgm:spPr/>
    </dgm:pt>
    <dgm:pt modelId="{982F056A-01C4-446D-A2B8-75231B3B6133}" type="pres">
      <dgm:prSet presAssocID="{F6EACA72-6FFE-44B5-8D6E-FD4EAE83303C}" presName="horz1" presStyleCnt="0"/>
      <dgm:spPr/>
    </dgm:pt>
    <dgm:pt modelId="{5048B6BD-80AE-450D-842C-BE711AD1DC4F}" type="pres">
      <dgm:prSet presAssocID="{F6EACA72-6FFE-44B5-8D6E-FD4EAE83303C}" presName="tx1" presStyleLbl="revTx" presStyleIdx="2" presStyleCnt="4"/>
      <dgm:spPr/>
    </dgm:pt>
    <dgm:pt modelId="{7D4F3354-DED9-4AB9-A073-BD09AF72DA27}" type="pres">
      <dgm:prSet presAssocID="{F6EACA72-6FFE-44B5-8D6E-FD4EAE83303C}" presName="vert1" presStyleCnt="0"/>
      <dgm:spPr/>
    </dgm:pt>
    <dgm:pt modelId="{EF0A21BA-0F26-4924-88C0-B58C53452DA3}" type="pres">
      <dgm:prSet presAssocID="{418EEDA0-A1A3-4DB7-842D-7B1D095A794A}" presName="thickLine" presStyleLbl="alignNode1" presStyleIdx="3" presStyleCnt="4"/>
      <dgm:spPr/>
    </dgm:pt>
    <dgm:pt modelId="{D645124D-F1F4-4530-8F78-025F84652CE4}" type="pres">
      <dgm:prSet presAssocID="{418EEDA0-A1A3-4DB7-842D-7B1D095A794A}" presName="horz1" presStyleCnt="0"/>
      <dgm:spPr/>
    </dgm:pt>
    <dgm:pt modelId="{03C7123D-85F3-4C24-88D6-5774CE4706ED}" type="pres">
      <dgm:prSet presAssocID="{418EEDA0-A1A3-4DB7-842D-7B1D095A794A}" presName="tx1" presStyleLbl="revTx" presStyleIdx="3" presStyleCnt="4"/>
      <dgm:spPr/>
    </dgm:pt>
    <dgm:pt modelId="{6E0690BC-1FDA-47B0-A3E8-D82D29CC7E1E}" type="pres">
      <dgm:prSet presAssocID="{418EEDA0-A1A3-4DB7-842D-7B1D095A794A}" presName="vert1" presStyleCnt="0"/>
      <dgm:spPr/>
    </dgm:pt>
  </dgm:ptLst>
  <dgm:cxnLst>
    <dgm:cxn modelId="{030EB11B-09E5-49A2-A7F9-883E01917229}" srcId="{4F31D4F4-7B9A-47F0-97A1-617D316D6AA1}" destId="{418EEDA0-A1A3-4DB7-842D-7B1D095A794A}" srcOrd="3" destOrd="0" parTransId="{EBDD2FAB-0B11-4676-BE05-C5C0299AA607}" sibTransId="{7B5A1F09-331F-439C-B4F6-D8A4CBD4D112}"/>
    <dgm:cxn modelId="{1D06223F-B4A8-49BC-9099-59D5CEB51FD9}" type="presOf" srcId="{E3BCA133-03D3-4B49-BAA5-A2650A024035}" destId="{8C69B440-D340-4B0A-A523-D2A8EC6ABDFF}" srcOrd="0" destOrd="0" presId="urn:microsoft.com/office/officeart/2008/layout/LinedList"/>
    <dgm:cxn modelId="{D4AB5061-0181-45DD-B0C6-DE66D97E5C54}" type="presOf" srcId="{4F31D4F4-7B9A-47F0-97A1-617D316D6AA1}" destId="{CAF934EE-34B4-463D-8DDB-E5712715736A}" srcOrd="0" destOrd="0" presId="urn:microsoft.com/office/officeart/2008/layout/LinedList"/>
    <dgm:cxn modelId="{7E21E965-E699-443E-8891-57609D430286}" srcId="{4F31D4F4-7B9A-47F0-97A1-617D316D6AA1}" destId="{7B9C342D-D032-46FA-818C-046FAF7CAADE}" srcOrd="0" destOrd="0" parTransId="{4AB88577-5844-45BD-8554-21B67D7B6C51}" sibTransId="{57788F2F-C447-4913-AA9A-FAB0EC003E02}"/>
    <dgm:cxn modelId="{BC19C26F-AC47-4AEB-94C3-5C4AC2D3259E}" type="presOf" srcId="{418EEDA0-A1A3-4DB7-842D-7B1D095A794A}" destId="{03C7123D-85F3-4C24-88D6-5774CE4706ED}" srcOrd="0" destOrd="0" presId="urn:microsoft.com/office/officeart/2008/layout/LinedList"/>
    <dgm:cxn modelId="{4E05B773-6D8B-4C26-8C42-6CA547CE3CF4}" type="presOf" srcId="{F6EACA72-6FFE-44B5-8D6E-FD4EAE83303C}" destId="{5048B6BD-80AE-450D-842C-BE711AD1DC4F}" srcOrd="0" destOrd="0" presId="urn:microsoft.com/office/officeart/2008/layout/LinedList"/>
    <dgm:cxn modelId="{1DF87C5A-8457-41C8-B408-CAB31D0F0DFC}" srcId="{4F31D4F4-7B9A-47F0-97A1-617D316D6AA1}" destId="{F6EACA72-6FFE-44B5-8D6E-FD4EAE83303C}" srcOrd="2" destOrd="0" parTransId="{A3B52652-BE08-4E5F-82D4-DCD359D9143B}" sibTransId="{A5B090EB-EBC2-4385-B550-B153CA77AE2F}"/>
    <dgm:cxn modelId="{BBCF70B3-2540-4C55-80AA-44EB48AE5481}" srcId="{4F31D4F4-7B9A-47F0-97A1-617D316D6AA1}" destId="{E3BCA133-03D3-4B49-BAA5-A2650A024035}" srcOrd="1" destOrd="0" parTransId="{1290ECDF-9015-43C8-BD1B-641BF9CBE5D0}" sibTransId="{07642D7B-8DF8-4516-A83B-B9E48C4906C8}"/>
    <dgm:cxn modelId="{CB040BB6-8489-49A5-AF77-7FC6C8FB47CF}" type="presOf" srcId="{7B9C342D-D032-46FA-818C-046FAF7CAADE}" destId="{5D9D0EA0-E8EF-47EE-8478-464B34F453CD}" srcOrd="0" destOrd="0" presId="urn:microsoft.com/office/officeart/2008/layout/LinedList"/>
    <dgm:cxn modelId="{C1E53849-7920-453F-8DB4-E1E7762B4040}" type="presParOf" srcId="{CAF934EE-34B4-463D-8DDB-E5712715736A}" destId="{ABA5D34D-3BA8-4D14-8A65-3ECA7BBD80B6}" srcOrd="0" destOrd="0" presId="urn:microsoft.com/office/officeart/2008/layout/LinedList"/>
    <dgm:cxn modelId="{B65F3134-1C85-465E-8110-28556091FF19}" type="presParOf" srcId="{CAF934EE-34B4-463D-8DDB-E5712715736A}" destId="{8A36EB24-55BC-4680-BE9B-22E6388578FA}" srcOrd="1" destOrd="0" presId="urn:microsoft.com/office/officeart/2008/layout/LinedList"/>
    <dgm:cxn modelId="{C252A0A0-B6C4-4CAA-8A84-1C17696AE1D8}" type="presParOf" srcId="{8A36EB24-55BC-4680-BE9B-22E6388578FA}" destId="{5D9D0EA0-E8EF-47EE-8478-464B34F453CD}" srcOrd="0" destOrd="0" presId="urn:microsoft.com/office/officeart/2008/layout/LinedList"/>
    <dgm:cxn modelId="{3D9E2E9C-0663-4096-A319-52AC3AFA5E47}" type="presParOf" srcId="{8A36EB24-55BC-4680-BE9B-22E6388578FA}" destId="{7588223B-4A18-4DEA-8A69-E8FCC8833EB7}" srcOrd="1" destOrd="0" presId="urn:microsoft.com/office/officeart/2008/layout/LinedList"/>
    <dgm:cxn modelId="{1A635062-9CD8-4A87-A0CD-E24BB3B83ED0}" type="presParOf" srcId="{CAF934EE-34B4-463D-8DDB-E5712715736A}" destId="{44F9D7B5-48A5-45A8-83B8-2C3AB977131C}" srcOrd="2" destOrd="0" presId="urn:microsoft.com/office/officeart/2008/layout/LinedList"/>
    <dgm:cxn modelId="{B73292B7-EF0D-45AC-91B4-4451DCA7CE20}" type="presParOf" srcId="{CAF934EE-34B4-463D-8DDB-E5712715736A}" destId="{A03870B8-C0FA-433D-AEB9-910F7ADA3036}" srcOrd="3" destOrd="0" presId="urn:microsoft.com/office/officeart/2008/layout/LinedList"/>
    <dgm:cxn modelId="{1A5CE0B0-FFBE-42D1-9A6E-E1866E849461}" type="presParOf" srcId="{A03870B8-C0FA-433D-AEB9-910F7ADA3036}" destId="{8C69B440-D340-4B0A-A523-D2A8EC6ABDFF}" srcOrd="0" destOrd="0" presId="urn:microsoft.com/office/officeart/2008/layout/LinedList"/>
    <dgm:cxn modelId="{E2A4A86F-1D02-4C73-9745-B95C4B82B369}" type="presParOf" srcId="{A03870B8-C0FA-433D-AEB9-910F7ADA3036}" destId="{C2B61D7D-67AE-41E1-A532-77BE786E7897}" srcOrd="1" destOrd="0" presId="urn:microsoft.com/office/officeart/2008/layout/LinedList"/>
    <dgm:cxn modelId="{A8564E82-85FF-44D6-8B58-3639356CF2F8}" type="presParOf" srcId="{CAF934EE-34B4-463D-8DDB-E5712715736A}" destId="{B867DAC8-D2B0-4585-8A40-4F80ABA96F22}" srcOrd="4" destOrd="0" presId="urn:microsoft.com/office/officeart/2008/layout/LinedList"/>
    <dgm:cxn modelId="{293899D7-AA91-4D59-AC5D-CBB81AADC656}" type="presParOf" srcId="{CAF934EE-34B4-463D-8DDB-E5712715736A}" destId="{982F056A-01C4-446D-A2B8-75231B3B6133}" srcOrd="5" destOrd="0" presId="urn:microsoft.com/office/officeart/2008/layout/LinedList"/>
    <dgm:cxn modelId="{6AB78D4A-0EC6-43D1-A522-BED9C9EF8F71}" type="presParOf" srcId="{982F056A-01C4-446D-A2B8-75231B3B6133}" destId="{5048B6BD-80AE-450D-842C-BE711AD1DC4F}" srcOrd="0" destOrd="0" presId="urn:microsoft.com/office/officeart/2008/layout/LinedList"/>
    <dgm:cxn modelId="{1193CA77-7CA0-4C85-9C0E-42467F737373}" type="presParOf" srcId="{982F056A-01C4-446D-A2B8-75231B3B6133}" destId="{7D4F3354-DED9-4AB9-A073-BD09AF72DA27}" srcOrd="1" destOrd="0" presId="urn:microsoft.com/office/officeart/2008/layout/LinedList"/>
    <dgm:cxn modelId="{E6006757-0BB7-4EA9-9B2A-1411DD3DBDAC}" type="presParOf" srcId="{CAF934EE-34B4-463D-8DDB-E5712715736A}" destId="{EF0A21BA-0F26-4924-88C0-B58C53452DA3}" srcOrd="6" destOrd="0" presId="urn:microsoft.com/office/officeart/2008/layout/LinedList"/>
    <dgm:cxn modelId="{9EF1057A-78AE-4AB9-A358-A0AE3AE2B118}" type="presParOf" srcId="{CAF934EE-34B4-463D-8DDB-E5712715736A}" destId="{D645124D-F1F4-4530-8F78-025F84652CE4}" srcOrd="7" destOrd="0" presId="urn:microsoft.com/office/officeart/2008/layout/LinedList"/>
    <dgm:cxn modelId="{484929B0-F7EE-49BE-9AE3-949F048D9C91}" type="presParOf" srcId="{D645124D-F1F4-4530-8F78-025F84652CE4}" destId="{03C7123D-85F3-4C24-88D6-5774CE4706ED}" srcOrd="0" destOrd="0" presId="urn:microsoft.com/office/officeart/2008/layout/LinedList"/>
    <dgm:cxn modelId="{65DCC2FE-76ED-46A8-86FC-654F39E02CFD}" type="presParOf" srcId="{D645124D-F1F4-4530-8F78-025F84652CE4}" destId="{6E0690BC-1FDA-47B0-A3E8-D82D29CC7E1E}" srcOrd="1" destOrd="0" presId="urn:microsoft.com/office/officeart/2008/layout/LinedList"/>
  </dgm:cxnLst>
  <dgm:bg/>
  <dgm:whole>
    <a:ln w="38100">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B4FD3-38D0-4FB0-9FA9-924FEA48A8CE}"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767A1736-3DD7-4DF9-AA92-E32A3C1C6109}">
      <dgm:prSet custT="1"/>
      <dgm:spPr>
        <a:solidFill>
          <a:srgbClr val="C00000"/>
        </a:solidFill>
      </dgm:spPr>
      <dgm:t>
        <a:bodyPr/>
        <a:lstStyle/>
        <a:p>
          <a:r>
            <a:rPr lang="en-US" sz="1800" b="1" dirty="0">
              <a:solidFill>
                <a:schemeClr val="bg1"/>
              </a:solidFill>
            </a:rPr>
            <a:t>Inform Your Citizens of what Projects are Planned</a:t>
          </a:r>
        </a:p>
      </dgm:t>
    </dgm:pt>
    <dgm:pt modelId="{A36929BB-6612-45E2-8D6E-27A6A780B2F4}" type="parTrans" cxnId="{ABC0B7F4-D0A9-4FB0-8A3F-3AF4B4854FCA}">
      <dgm:prSet/>
      <dgm:spPr/>
      <dgm:t>
        <a:bodyPr/>
        <a:lstStyle/>
        <a:p>
          <a:endParaRPr lang="en-US" sz="1800"/>
        </a:p>
      </dgm:t>
    </dgm:pt>
    <dgm:pt modelId="{A43CC5FB-3FE0-4EDC-8FB8-D93ED91084ED}" type="sibTrans" cxnId="{ABC0B7F4-D0A9-4FB0-8A3F-3AF4B4854FCA}">
      <dgm:prSet/>
      <dgm:spPr/>
      <dgm:t>
        <a:bodyPr/>
        <a:lstStyle/>
        <a:p>
          <a:endParaRPr lang="en-US" sz="1800"/>
        </a:p>
      </dgm:t>
    </dgm:pt>
    <dgm:pt modelId="{E1724836-20BF-42BE-8717-ED3A8A544BA8}">
      <dgm:prSet custT="1"/>
      <dgm:spPr>
        <a:solidFill>
          <a:srgbClr val="C00000"/>
        </a:solidFill>
      </dgm:spPr>
      <dgm:t>
        <a:bodyPr/>
        <a:lstStyle/>
        <a:p>
          <a:r>
            <a:rPr lang="en-US" sz="1800" b="1" dirty="0">
              <a:solidFill>
                <a:schemeClr val="bg1"/>
              </a:solidFill>
            </a:rPr>
            <a:t>Provides Certainty for the Future</a:t>
          </a:r>
        </a:p>
      </dgm:t>
    </dgm:pt>
    <dgm:pt modelId="{951DB1A3-B0EE-4A9F-98AE-BD60A9D0860B}" type="parTrans" cxnId="{A34A0666-01DA-4B7D-83C6-BCC7E99C99A6}">
      <dgm:prSet/>
      <dgm:spPr/>
      <dgm:t>
        <a:bodyPr/>
        <a:lstStyle/>
        <a:p>
          <a:endParaRPr lang="en-US" sz="1800"/>
        </a:p>
      </dgm:t>
    </dgm:pt>
    <dgm:pt modelId="{6781F753-1D32-4144-B1A1-BFDC5EBF26BE}" type="sibTrans" cxnId="{A34A0666-01DA-4B7D-83C6-BCC7E99C99A6}">
      <dgm:prSet/>
      <dgm:spPr/>
      <dgm:t>
        <a:bodyPr/>
        <a:lstStyle/>
        <a:p>
          <a:endParaRPr lang="en-US" sz="1800"/>
        </a:p>
      </dgm:t>
    </dgm:pt>
    <dgm:pt modelId="{13F90AB4-F124-49EB-A385-F82E74CBF55D}">
      <dgm:prSet custT="1"/>
      <dgm:spPr>
        <a:solidFill>
          <a:srgbClr val="C00000"/>
        </a:solidFill>
      </dgm:spPr>
      <dgm:t>
        <a:bodyPr/>
        <a:lstStyle/>
        <a:p>
          <a:r>
            <a:rPr lang="en-US" sz="1800" b="1" dirty="0">
              <a:solidFill>
                <a:schemeClr val="bg1"/>
              </a:solidFill>
            </a:rPr>
            <a:t>Aides in Outreach and Construction Coordination</a:t>
          </a:r>
        </a:p>
      </dgm:t>
    </dgm:pt>
    <dgm:pt modelId="{BF9DBB8D-8189-498D-A04E-DC0220CFB1A2}" type="parTrans" cxnId="{F55B97F0-FDDC-4FD6-8BB9-B52D12B68BCE}">
      <dgm:prSet/>
      <dgm:spPr/>
      <dgm:t>
        <a:bodyPr/>
        <a:lstStyle/>
        <a:p>
          <a:endParaRPr lang="en-US" sz="1800"/>
        </a:p>
      </dgm:t>
    </dgm:pt>
    <dgm:pt modelId="{28948B1D-6530-40E0-B4FB-2EB6A08794CA}" type="sibTrans" cxnId="{F55B97F0-FDDC-4FD6-8BB9-B52D12B68BCE}">
      <dgm:prSet/>
      <dgm:spPr/>
      <dgm:t>
        <a:bodyPr/>
        <a:lstStyle/>
        <a:p>
          <a:endParaRPr lang="en-US" sz="1800"/>
        </a:p>
      </dgm:t>
    </dgm:pt>
    <dgm:pt modelId="{49E0EDC2-6B2A-45E2-AADD-635250CB787E}">
      <dgm:prSet custT="1"/>
      <dgm:spPr>
        <a:solidFill>
          <a:srgbClr val="C00000"/>
        </a:solidFill>
      </dgm:spPr>
      <dgm:t>
        <a:bodyPr/>
        <a:lstStyle/>
        <a:p>
          <a:r>
            <a:rPr lang="en-US" sz="1800" b="1" dirty="0">
              <a:solidFill>
                <a:schemeClr val="bg1"/>
              </a:solidFill>
            </a:rPr>
            <a:t>Prioritizes Capital Construction &amp; Maintenance </a:t>
          </a:r>
        </a:p>
      </dgm:t>
    </dgm:pt>
    <dgm:pt modelId="{A80BAE41-0BEA-43AF-8AF5-17F1C73C9192}" type="parTrans" cxnId="{DDBE0837-7562-47AE-80AD-AF8EE147AFAE}">
      <dgm:prSet/>
      <dgm:spPr/>
      <dgm:t>
        <a:bodyPr/>
        <a:lstStyle/>
        <a:p>
          <a:endParaRPr lang="en-US" sz="1800"/>
        </a:p>
      </dgm:t>
    </dgm:pt>
    <dgm:pt modelId="{ADCA121E-C7EC-4AA3-A5F4-39E376B81C75}" type="sibTrans" cxnId="{DDBE0837-7562-47AE-80AD-AF8EE147AFAE}">
      <dgm:prSet/>
      <dgm:spPr/>
      <dgm:t>
        <a:bodyPr/>
        <a:lstStyle/>
        <a:p>
          <a:endParaRPr lang="en-US" sz="1800"/>
        </a:p>
      </dgm:t>
    </dgm:pt>
    <dgm:pt modelId="{E9F97F5D-42FE-48A6-B207-9F843AF23E46}">
      <dgm:prSet custT="1"/>
      <dgm:spPr>
        <a:solidFill>
          <a:srgbClr val="C00000"/>
        </a:solidFill>
      </dgm:spPr>
      <dgm:t>
        <a:bodyPr/>
        <a:lstStyle/>
        <a:p>
          <a:r>
            <a:rPr lang="en-US" sz="1800" b="1" dirty="0">
              <a:solidFill>
                <a:schemeClr val="bg1"/>
              </a:solidFill>
            </a:rPr>
            <a:t>Helps Forecast/ Coordinate Long-term Needs</a:t>
          </a:r>
        </a:p>
      </dgm:t>
    </dgm:pt>
    <dgm:pt modelId="{2447E82F-434B-461A-894F-E1F2826352B4}" type="parTrans" cxnId="{B3A1A788-692D-4B54-B68E-D4C2EC01CA88}">
      <dgm:prSet/>
      <dgm:spPr/>
      <dgm:t>
        <a:bodyPr/>
        <a:lstStyle/>
        <a:p>
          <a:endParaRPr lang="en-US" sz="1800"/>
        </a:p>
      </dgm:t>
    </dgm:pt>
    <dgm:pt modelId="{ACA54C5A-55F3-446F-BDDA-73286C3DE747}" type="sibTrans" cxnId="{B3A1A788-692D-4B54-B68E-D4C2EC01CA88}">
      <dgm:prSet/>
      <dgm:spPr/>
      <dgm:t>
        <a:bodyPr/>
        <a:lstStyle/>
        <a:p>
          <a:endParaRPr lang="en-US" sz="1800"/>
        </a:p>
      </dgm:t>
    </dgm:pt>
    <dgm:pt modelId="{70908B68-D895-4CE1-9D63-F25FB41DB7E5}">
      <dgm:prSet custT="1"/>
      <dgm:spPr>
        <a:solidFill>
          <a:srgbClr val="C00000"/>
        </a:solidFill>
      </dgm:spPr>
      <dgm:t>
        <a:bodyPr/>
        <a:lstStyle/>
        <a:p>
          <a:r>
            <a:rPr lang="en-US" sz="1800" b="1" dirty="0">
              <a:solidFill>
                <a:schemeClr val="bg1"/>
              </a:solidFill>
            </a:rPr>
            <a:t>Ensures Infrastructure is Maintained &amp; Upgraded</a:t>
          </a:r>
        </a:p>
      </dgm:t>
    </dgm:pt>
    <dgm:pt modelId="{B883A01A-6734-45CE-B98C-B4D508C8056B}" type="parTrans" cxnId="{0E0BFDD2-0A4A-4C5C-B176-733193315924}">
      <dgm:prSet/>
      <dgm:spPr/>
      <dgm:t>
        <a:bodyPr/>
        <a:lstStyle/>
        <a:p>
          <a:endParaRPr lang="en-US" sz="1800"/>
        </a:p>
      </dgm:t>
    </dgm:pt>
    <dgm:pt modelId="{E34D79E2-C445-4032-9965-FA1F57785558}" type="sibTrans" cxnId="{0E0BFDD2-0A4A-4C5C-B176-733193315924}">
      <dgm:prSet/>
      <dgm:spPr/>
      <dgm:t>
        <a:bodyPr/>
        <a:lstStyle/>
        <a:p>
          <a:endParaRPr lang="en-US" sz="1800"/>
        </a:p>
      </dgm:t>
    </dgm:pt>
    <dgm:pt modelId="{D7237BCA-35D4-492D-A191-468CDFCE0284}">
      <dgm:prSet custT="1"/>
      <dgm:spPr>
        <a:solidFill>
          <a:srgbClr val="C00000"/>
        </a:solidFill>
      </dgm:spPr>
      <dgm:t>
        <a:bodyPr/>
        <a:lstStyle/>
        <a:p>
          <a:r>
            <a:rPr lang="en-US" sz="1800" b="1" dirty="0">
              <a:solidFill>
                <a:schemeClr val="bg1"/>
              </a:solidFill>
            </a:rPr>
            <a:t>Provides a Plan for  Funding </a:t>
          </a:r>
        </a:p>
      </dgm:t>
    </dgm:pt>
    <dgm:pt modelId="{5D4CFCF5-7A6C-47D6-87D6-DACE18198B54}" type="parTrans" cxnId="{7B872293-DEEE-490A-B5D5-843427C36A54}">
      <dgm:prSet/>
      <dgm:spPr/>
      <dgm:t>
        <a:bodyPr/>
        <a:lstStyle/>
        <a:p>
          <a:endParaRPr lang="en-US" sz="1800"/>
        </a:p>
      </dgm:t>
    </dgm:pt>
    <dgm:pt modelId="{780B77F4-AF34-460D-8453-2F93196CCB6E}" type="sibTrans" cxnId="{7B872293-DEEE-490A-B5D5-843427C36A54}">
      <dgm:prSet/>
      <dgm:spPr/>
      <dgm:t>
        <a:bodyPr/>
        <a:lstStyle/>
        <a:p>
          <a:endParaRPr lang="en-US" sz="1800"/>
        </a:p>
      </dgm:t>
    </dgm:pt>
    <dgm:pt modelId="{A97706A9-342B-4616-AEF8-E735945C6BD4}">
      <dgm:prSet custT="1"/>
      <dgm:spPr>
        <a:solidFill>
          <a:srgbClr val="C00000"/>
        </a:solidFill>
      </dgm:spPr>
      <dgm:t>
        <a:bodyPr/>
        <a:lstStyle/>
        <a:p>
          <a:r>
            <a:rPr lang="en-US" sz="1800" b="1">
              <a:solidFill>
                <a:schemeClr val="bg1"/>
              </a:solidFill>
            </a:rPr>
            <a:t>Maintain High Bond Ratings</a:t>
          </a:r>
        </a:p>
      </dgm:t>
    </dgm:pt>
    <dgm:pt modelId="{B95834A0-EC9D-472F-9955-37276F916B42}" type="parTrans" cxnId="{F5926CD7-2A84-412B-9C53-66828CFF94DA}">
      <dgm:prSet/>
      <dgm:spPr/>
      <dgm:t>
        <a:bodyPr/>
        <a:lstStyle/>
        <a:p>
          <a:endParaRPr lang="en-US" sz="1800"/>
        </a:p>
      </dgm:t>
    </dgm:pt>
    <dgm:pt modelId="{FB05B6A9-D378-41FF-89E0-5930670C9249}" type="sibTrans" cxnId="{F5926CD7-2A84-412B-9C53-66828CFF94DA}">
      <dgm:prSet/>
      <dgm:spPr/>
      <dgm:t>
        <a:bodyPr/>
        <a:lstStyle/>
        <a:p>
          <a:endParaRPr lang="en-US" sz="1800"/>
        </a:p>
      </dgm:t>
    </dgm:pt>
    <dgm:pt modelId="{E626AC80-1250-48FA-BDB9-FE8B9BBF5D13}">
      <dgm:prSet custT="1"/>
      <dgm:spPr>
        <a:solidFill>
          <a:srgbClr val="C00000"/>
        </a:solidFill>
      </dgm:spPr>
      <dgm:t>
        <a:bodyPr/>
        <a:lstStyle/>
        <a:p>
          <a:r>
            <a:rPr lang="en-US" sz="1800" b="1">
              <a:solidFill>
                <a:schemeClr val="bg1"/>
              </a:solidFill>
            </a:rPr>
            <a:t>Allows Time to Plan for Large Projects</a:t>
          </a:r>
        </a:p>
      </dgm:t>
    </dgm:pt>
    <dgm:pt modelId="{1EFED58A-0567-4B7E-AC0F-D0B9DD23CFF8}" type="parTrans" cxnId="{3D62352F-8825-4D96-8070-6799722ECD86}">
      <dgm:prSet/>
      <dgm:spPr/>
      <dgm:t>
        <a:bodyPr/>
        <a:lstStyle/>
        <a:p>
          <a:endParaRPr lang="en-US" sz="1800"/>
        </a:p>
      </dgm:t>
    </dgm:pt>
    <dgm:pt modelId="{53F25CD7-2B12-4A37-ACC1-4593CC7AA692}" type="sibTrans" cxnId="{3D62352F-8825-4D96-8070-6799722ECD86}">
      <dgm:prSet/>
      <dgm:spPr/>
      <dgm:t>
        <a:bodyPr/>
        <a:lstStyle/>
        <a:p>
          <a:endParaRPr lang="en-US" sz="1800"/>
        </a:p>
      </dgm:t>
    </dgm:pt>
    <dgm:pt modelId="{BB4E0F43-1FA4-450D-B30E-39854D5F95FA}" type="pres">
      <dgm:prSet presAssocID="{14BB4FD3-38D0-4FB0-9FA9-924FEA48A8CE}" presName="diagram" presStyleCnt="0">
        <dgm:presLayoutVars>
          <dgm:dir/>
          <dgm:resizeHandles val="exact"/>
        </dgm:presLayoutVars>
      </dgm:prSet>
      <dgm:spPr/>
    </dgm:pt>
    <dgm:pt modelId="{11F0A159-220D-47A3-93F3-76B9CC327919}" type="pres">
      <dgm:prSet presAssocID="{767A1736-3DD7-4DF9-AA92-E32A3C1C6109}" presName="node" presStyleLbl="node1" presStyleIdx="0" presStyleCnt="9" custLinFactNeighborX="1235" custLinFactNeighborY="-1077">
        <dgm:presLayoutVars>
          <dgm:bulletEnabled val="1"/>
        </dgm:presLayoutVars>
      </dgm:prSet>
      <dgm:spPr>
        <a:prstGeom prst="roundRect">
          <a:avLst/>
        </a:prstGeom>
      </dgm:spPr>
    </dgm:pt>
    <dgm:pt modelId="{60AE2557-E9AB-4F9F-93FC-F6440F4BAFD1}" type="pres">
      <dgm:prSet presAssocID="{A43CC5FB-3FE0-4EDC-8FB8-D93ED91084ED}" presName="sibTrans" presStyleCnt="0"/>
      <dgm:spPr/>
    </dgm:pt>
    <dgm:pt modelId="{1EDC9A16-4C12-4F5F-AD8C-5B0CB99A9257}" type="pres">
      <dgm:prSet presAssocID="{E1724836-20BF-42BE-8717-ED3A8A544BA8}" presName="node" presStyleLbl="node1" presStyleIdx="1" presStyleCnt="9" custLinFactNeighborX="1235" custLinFactNeighborY="-1077">
        <dgm:presLayoutVars>
          <dgm:bulletEnabled val="1"/>
        </dgm:presLayoutVars>
      </dgm:prSet>
      <dgm:spPr>
        <a:prstGeom prst="roundRect">
          <a:avLst/>
        </a:prstGeom>
      </dgm:spPr>
    </dgm:pt>
    <dgm:pt modelId="{7B555A85-EC94-48BE-9C26-73A43B5D2A36}" type="pres">
      <dgm:prSet presAssocID="{6781F753-1D32-4144-B1A1-BFDC5EBF26BE}" presName="sibTrans" presStyleCnt="0"/>
      <dgm:spPr/>
    </dgm:pt>
    <dgm:pt modelId="{6DD26F37-49E2-4999-8DAA-7469E8C4286D}" type="pres">
      <dgm:prSet presAssocID="{13F90AB4-F124-49EB-A385-F82E74CBF55D}" presName="node" presStyleLbl="node1" presStyleIdx="2" presStyleCnt="9">
        <dgm:presLayoutVars>
          <dgm:bulletEnabled val="1"/>
        </dgm:presLayoutVars>
      </dgm:prSet>
      <dgm:spPr>
        <a:prstGeom prst="roundRect">
          <a:avLst/>
        </a:prstGeom>
      </dgm:spPr>
    </dgm:pt>
    <dgm:pt modelId="{8326F67C-7BBF-4DD9-98C6-5648C39C41A0}" type="pres">
      <dgm:prSet presAssocID="{28948B1D-6530-40E0-B4FB-2EB6A08794CA}" presName="sibTrans" presStyleCnt="0"/>
      <dgm:spPr/>
    </dgm:pt>
    <dgm:pt modelId="{C9033DA7-911A-41E9-8F73-8F8BD1E3A92B}" type="pres">
      <dgm:prSet presAssocID="{49E0EDC2-6B2A-45E2-AADD-635250CB787E}" presName="node" presStyleLbl="node1" presStyleIdx="3" presStyleCnt="9">
        <dgm:presLayoutVars>
          <dgm:bulletEnabled val="1"/>
        </dgm:presLayoutVars>
      </dgm:prSet>
      <dgm:spPr>
        <a:prstGeom prst="roundRect">
          <a:avLst/>
        </a:prstGeom>
      </dgm:spPr>
    </dgm:pt>
    <dgm:pt modelId="{B05DDF7B-6480-4E52-BB21-7AD54B2B32F3}" type="pres">
      <dgm:prSet presAssocID="{ADCA121E-C7EC-4AA3-A5F4-39E376B81C75}" presName="sibTrans" presStyleCnt="0"/>
      <dgm:spPr/>
    </dgm:pt>
    <dgm:pt modelId="{DCFD9626-20A0-4879-9FC2-C8D932B63EAD}" type="pres">
      <dgm:prSet presAssocID="{E9F97F5D-42FE-48A6-B207-9F843AF23E46}" presName="node" presStyleLbl="node1" presStyleIdx="4" presStyleCnt="9">
        <dgm:presLayoutVars>
          <dgm:bulletEnabled val="1"/>
        </dgm:presLayoutVars>
      </dgm:prSet>
      <dgm:spPr>
        <a:prstGeom prst="roundRect">
          <a:avLst/>
        </a:prstGeom>
      </dgm:spPr>
    </dgm:pt>
    <dgm:pt modelId="{08306119-F45B-41BC-9923-A499E4F03AE6}" type="pres">
      <dgm:prSet presAssocID="{ACA54C5A-55F3-446F-BDDA-73286C3DE747}" presName="sibTrans" presStyleCnt="0"/>
      <dgm:spPr/>
    </dgm:pt>
    <dgm:pt modelId="{BBDFA317-310C-4D11-88F5-2C2AD1C3FD89}" type="pres">
      <dgm:prSet presAssocID="{70908B68-D895-4CE1-9D63-F25FB41DB7E5}" presName="node" presStyleLbl="node1" presStyleIdx="5" presStyleCnt="9">
        <dgm:presLayoutVars>
          <dgm:bulletEnabled val="1"/>
        </dgm:presLayoutVars>
      </dgm:prSet>
      <dgm:spPr>
        <a:prstGeom prst="roundRect">
          <a:avLst/>
        </a:prstGeom>
      </dgm:spPr>
    </dgm:pt>
    <dgm:pt modelId="{8A0D875B-F5E8-43A7-8D97-403FBB000AC0}" type="pres">
      <dgm:prSet presAssocID="{E34D79E2-C445-4032-9965-FA1F57785558}" presName="sibTrans" presStyleCnt="0"/>
      <dgm:spPr/>
    </dgm:pt>
    <dgm:pt modelId="{0E3E0040-1006-4381-84FF-AA38C7AF577C}" type="pres">
      <dgm:prSet presAssocID="{D7237BCA-35D4-492D-A191-468CDFCE0284}" presName="node" presStyleLbl="node1" presStyleIdx="6" presStyleCnt="9">
        <dgm:presLayoutVars>
          <dgm:bulletEnabled val="1"/>
        </dgm:presLayoutVars>
      </dgm:prSet>
      <dgm:spPr>
        <a:prstGeom prst="roundRect">
          <a:avLst/>
        </a:prstGeom>
      </dgm:spPr>
    </dgm:pt>
    <dgm:pt modelId="{664B4CD5-56D5-43FA-9C7F-2BF098631629}" type="pres">
      <dgm:prSet presAssocID="{780B77F4-AF34-460D-8453-2F93196CCB6E}" presName="sibTrans" presStyleCnt="0"/>
      <dgm:spPr/>
    </dgm:pt>
    <dgm:pt modelId="{AA4E64EE-7944-4E83-BBAA-D9955DED4C62}" type="pres">
      <dgm:prSet presAssocID="{A97706A9-342B-4616-AEF8-E735945C6BD4}" presName="node" presStyleLbl="node1" presStyleIdx="7" presStyleCnt="9">
        <dgm:presLayoutVars>
          <dgm:bulletEnabled val="1"/>
        </dgm:presLayoutVars>
      </dgm:prSet>
      <dgm:spPr>
        <a:prstGeom prst="roundRect">
          <a:avLst/>
        </a:prstGeom>
      </dgm:spPr>
    </dgm:pt>
    <dgm:pt modelId="{98B0781B-E922-4557-94A0-07FFCC6DECCC}" type="pres">
      <dgm:prSet presAssocID="{FB05B6A9-D378-41FF-89E0-5930670C9249}" presName="sibTrans" presStyleCnt="0"/>
      <dgm:spPr/>
    </dgm:pt>
    <dgm:pt modelId="{4F3DCFF1-3583-48D8-A72A-2142220B2EBB}" type="pres">
      <dgm:prSet presAssocID="{E626AC80-1250-48FA-BDB9-FE8B9BBF5D13}" presName="node" presStyleLbl="node1" presStyleIdx="8" presStyleCnt="9">
        <dgm:presLayoutVars>
          <dgm:bulletEnabled val="1"/>
        </dgm:presLayoutVars>
      </dgm:prSet>
      <dgm:spPr>
        <a:prstGeom prst="roundRect">
          <a:avLst/>
        </a:prstGeom>
      </dgm:spPr>
    </dgm:pt>
  </dgm:ptLst>
  <dgm:cxnLst>
    <dgm:cxn modelId="{07D4001B-2BF6-4644-A729-1789231AEA79}" type="presOf" srcId="{E9F97F5D-42FE-48A6-B207-9F843AF23E46}" destId="{DCFD9626-20A0-4879-9FC2-C8D932B63EAD}" srcOrd="0" destOrd="0" presId="urn:microsoft.com/office/officeart/2005/8/layout/default"/>
    <dgm:cxn modelId="{3A814B25-4045-40AE-9DF7-335B8ED9CF0F}" type="presOf" srcId="{E1724836-20BF-42BE-8717-ED3A8A544BA8}" destId="{1EDC9A16-4C12-4F5F-AD8C-5B0CB99A9257}" srcOrd="0" destOrd="0" presId="urn:microsoft.com/office/officeart/2005/8/layout/default"/>
    <dgm:cxn modelId="{3D62352F-8825-4D96-8070-6799722ECD86}" srcId="{14BB4FD3-38D0-4FB0-9FA9-924FEA48A8CE}" destId="{E626AC80-1250-48FA-BDB9-FE8B9BBF5D13}" srcOrd="8" destOrd="0" parTransId="{1EFED58A-0567-4B7E-AC0F-D0B9DD23CFF8}" sibTransId="{53F25CD7-2B12-4A37-ACC1-4593CC7AA692}"/>
    <dgm:cxn modelId="{41C5932F-12C6-4EF0-AC71-D13359EEDFED}" type="presOf" srcId="{767A1736-3DD7-4DF9-AA92-E32A3C1C6109}" destId="{11F0A159-220D-47A3-93F3-76B9CC327919}" srcOrd="0" destOrd="0" presId="urn:microsoft.com/office/officeart/2005/8/layout/default"/>
    <dgm:cxn modelId="{0DABCC36-70DA-482C-955B-69D2EE831990}" type="presOf" srcId="{70908B68-D895-4CE1-9D63-F25FB41DB7E5}" destId="{BBDFA317-310C-4D11-88F5-2C2AD1C3FD89}" srcOrd="0" destOrd="0" presId="urn:microsoft.com/office/officeart/2005/8/layout/default"/>
    <dgm:cxn modelId="{DDBE0837-7562-47AE-80AD-AF8EE147AFAE}" srcId="{14BB4FD3-38D0-4FB0-9FA9-924FEA48A8CE}" destId="{49E0EDC2-6B2A-45E2-AADD-635250CB787E}" srcOrd="3" destOrd="0" parTransId="{A80BAE41-0BEA-43AF-8AF5-17F1C73C9192}" sibTransId="{ADCA121E-C7EC-4AA3-A5F4-39E376B81C75}"/>
    <dgm:cxn modelId="{A34A0666-01DA-4B7D-83C6-BCC7E99C99A6}" srcId="{14BB4FD3-38D0-4FB0-9FA9-924FEA48A8CE}" destId="{E1724836-20BF-42BE-8717-ED3A8A544BA8}" srcOrd="1" destOrd="0" parTransId="{951DB1A3-B0EE-4A9F-98AE-BD60A9D0860B}" sibTransId="{6781F753-1D32-4144-B1A1-BFDC5EBF26BE}"/>
    <dgm:cxn modelId="{554CBC48-D507-4707-903A-8189DB251E8B}" type="presOf" srcId="{D7237BCA-35D4-492D-A191-468CDFCE0284}" destId="{0E3E0040-1006-4381-84FF-AA38C7AF577C}" srcOrd="0" destOrd="0" presId="urn:microsoft.com/office/officeart/2005/8/layout/default"/>
    <dgm:cxn modelId="{B3A1A788-692D-4B54-B68E-D4C2EC01CA88}" srcId="{14BB4FD3-38D0-4FB0-9FA9-924FEA48A8CE}" destId="{E9F97F5D-42FE-48A6-B207-9F843AF23E46}" srcOrd="4" destOrd="0" parTransId="{2447E82F-434B-461A-894F-E1F2826352B4}" sibTransId="{ACA54C5A-55F3-446F-BDDA-73286C3DE747}"/>
    <dgm:cxn modelId="{7B872293-DEEE-490A-B5D5-843427C36A54}" srcId="{14BB4FD3-38D0-4FB0-9FA9-924FEA48A8CE}" destId="{D7237BCA-35D4-492D-A191-468CDFCE0284}" srcOrd="6" destOrd="0" parTransId="{5D4CFCF5-7A6C-47D6-87D6-DACE18198B54}" sibTransId="{780B77F4-AF34-460D-8453-2F93196CCB6E}"/>
    <dgm:cxn modelId="{13B84596-DA7A-4EFB-A0D8-FDD89B993BA5}" type="presOf" srcId="{A97706A9-342B-4616-AEF8-E735945C6BD4}" destId="{AA4E64EE-7944-4E83-BBAA-D9955DED4C62}" srcOrd="0" destOrd="0" presId="urn:microsoft.com/office/officeart/2005/8/layout/default"/>
    <dgm:cxn modelId="{86AFFF99-B07B-49CC-8E18-061252BA2CD8}" type="presOf" srcId="{E626AC80-1250-48FA-BDB9-FE8B9BBF5D13}" destId="{4F3DCFF1-3583-48D8-A72A-2142220B2EBB}" srcOrd="0" destOrd="0" presId="urn:microsoft.com/office/officeart/2005/8/layout/default"/>
    <dgm:cxn modelId="{DD1ECDB2-A039-4289-BDBC-6C330B8E8943}" type="presOf" srcId="{14BB4FD3-38D0-4FB0-9FA9-924FEA48A8CE}" destId="{BB4E0F43-1FA4-450D-B30E-39854D5F95FA}" srcOrd="0" destOrd="0" presId="urn:microsoft.com/office/officeart/2005/8/layout/default"/>
    <dgm:cxn modelId="{E0EE28BE-2210-4506-9F4A-8F4AC9CC2BAA}" type="presOf" srcId="{49E0EDC2-6B2A-45E2-AADD-635250CB787E}" destId="{C9033DA7-911A-41E9-8F73-8F8BD1E3A92B}" srcOrd="0" destOrd="0" presId="urn:microsoft.com/office/officeart/2005/8/layout/default"/>
    <dgm:cxn modelId="{B9BE5DC4-D12C-446F-BFBD-70B324853311}" type="presOf" srcId="{13F90AB4-F124-49EB-A385-F82E74CBF55D}" destId="{6DD26F37-49E2-4999-8DAA-7469E8C4286D}" srcOrd="0" destOrd="0" presId="urn:microsoft.com/office/officeart/2005/8/layout/default"/>
    <dgm:cxn modelId="{0E0BFDD2-0A4A-4C5C-B176-733193315924}" srcId="{14BB4FD3-38D0-4FB0-9FA9-924FEA48A8CE}" destId="{70908B68-D895-4CE1-9D63-F25FB41DB7E5}" srcOrd="5" destOrd="0" parTransId="{B883A01A-6734-45CE-B98C-B4D508C8056B}" sibTransId="{E34D79E2-C445-4032-9965-FA1F57785558}"/>
    <dgm:cxn modelId="{F5926CD7-2A84-412B-9C53-66828CFF94DA}" srcId="{14BB4FD3-38D0-4FB0-9FA9-924FEA48A8CE}" destId="{A97706A9-342B-4616-AEF8-E735945C6BD4}" srcOrd="7" destOrd="0" parTransId="{B95834A0-EC9D-472F-9955-37276F916B42}" sibTransId="{FB05B6A9-D378-41FF-89E0-5930670C9249}"/>
    <dgm:cxn modelId="{F55B97F0-FDDC-4FD6-8BB9-B52D12B68BCE}" srcId="{14BB4FD3-38D0-4FB0-9FA9-924FEA48A8CE}" destId="{13F90AB4-F124-49EB-A385-F82E74CBF55D}" srcOrd="2" destOrd="0" parTransId="{BF9DBB8D-8189-498D-A04E-DC0220CFB1A2}" sibTransId="{28948B1D-6530-40E0-B4FB-2EB6A08794CA}"/>
    <dgm:cxn modelId="{ABC0B7F4-D0A9-4FB0-8A3F-3AF4B4854FCA}" srcId="{14BB4FD3-38D0-4FB0-9FA9-924FEA48A8CE}" destId="{767A1736-3DD7-4DF9-AA92-E32A3C1C6109}" srcOrd="0" destOrd="0" parTransId="{A36929BB-6612-45E2-8D6E-27A6A780B2F4}" sibTransId="{A43CC5FB-3FE0-4EDC-8FB8-D93ED91084ED}"/>
    <dgm:cxn modelId="{CBA43491-A15B-411D-83EC-B8E3E821E53F}" type="presParOf" srcId="{BB4E0F43-1FA4-450D-B30E-39854D5F95FA}" destId="{11F0A159-220D-47A3-93F3-76B9CC327919}" srcOrd="0" destOrd="0" presId="urn:microsoft.com/office/officeart/2005/8/layout/default"/>
    <dgm:cxn modelId="{A0712C3A-C003-4247-804B-5D5B10E56DBB}" type="presParOf" srcId="{BB4E0F43-1FA4-450D-B30E-39854D5F95FA}" destId="{60AE2557-E9AB-4F9F-93FC-F6440F4BAFD1}" srcOrd="1" destOrd="0" presId="urn:microsoft.com/office/officeart/2005/8/layout/default"/>
    <dgm:cxn modelId="{298E4BC5-F77F-4DB0-B831-7080480E647D}" type="presParOf" srcId="{BB4E0F43-1FA4-450D-B30E-39854D5F95FA}" destId="{1EDC9A16-4C12-4F5F-AD8C-5B0CB99A9257}" srcOrd="2" destOrd="0" presId="urn:microsoft.com/office/officeart/2005/8/layout/default"/>
    <dgm:cxn modelId="{6C8C5CCE-D69D-42A0-A7F8-77A0C49E5FC1}" type="presParOf" srcId="{BB4E0F43-1FA4-450D-B30E-39854D5F95FA}" destId="{7B555A85-EC94-48BE-9C26-73A43B5D2A36}" srcOrd="3" destOrd="0" presId="urn:microsoft.com/office/officeart/2005/8/layout/default"/>
    <dgm:cxn modelId="{C51DA1CC-154F-4CBE-BC30-FF22D8F2D063}" type="presParOf" srcId="{BB4E0F43-1FA4-450D-B30E-39854D5F95FA}" destId="{6DD26F37-49E2-4999-8DAA-7469E8C4286D}" srcOrd="4" destOrd="0" presId="urn:microsoft.com/office/officeart/2005/8/layout/default"/>
    <dgm:cxn modelId="{3A57F8B3-2CC8-4565-A96B-405F635FBE30}" type="presParOf" srcId="{BB4E0F43-1FA4-450D-B30E-39854D5F95FA}" destId="{8326F67C-7BBF-4DD9-98C6-5648C39C41A0}" srcOrd="5" destOrd="0" presId="urn:microsoft.com/office/officeart/2005/8/layout/default"/>
    <dgm:cxn modelId="{9C0A62EE-1EAD-4D9E-85BB-2EB3DC585A0E}" type="presParOf" srcId="{BB4E0F43-1FA4-450D-B30E-39854D5F95FA}" destId="{C9033DA7-911A-41E9-8F73-8F8BD1E3A92B}" srcOrd="6" destOrd="0" presId="urn:microsoft.com/office/officeart/2005/8/layout/default"/>
    <dgm:cxn modelId="{9DABB0ED-C265-4610-B48C-88BCB05D88EC}" type="presParOf" srcId="{BB4E0F43-1FA4-450D-B30E-39854D5F95FA}" destId="{B05DDF7B-6480-4E52-BB21-7AD54B2B32F3}" srcOrd="7" destOrd="0" presId="urn:microsoft.com/office/officeart/2005/8/layout/default"/>
    <dgm:cxn modelId="{677A91FD-8B52-49A7-9F1C-7ADD039CC05C}" type="presParOf" srcId="{BB4E0F43-1FA4-450D-B30E-39854D5F95FA}" destId="{DCFD9626-20A0-4879-9FC2-C8D932B63EAD}" srcOrd="8" destOrd="0" presId="urn:microsoft.com/office/officeart/2005/8/layout/default"/>
    <dgm:cxn modelId="{247E8F9E-0689-45D2-8C42-6C161427B50F}" type="presParOf" srcId="{BB4E0F43-1FA4-450D-B30E-39854D5F95FA}" destId="{08306119-F45B-41BC-9923-A499E4F03AE6}" srcOrd="9" destOrd="0" presId="urn:microsoft.com/office/officeart/2005/8/layout/default"/>
    <dgm:cxn modelId="{D6C08AAA-9DA2-4D23-AADF-AB4F423524E1}" type="presParOf" srcId="{BB4E0F43-1FA4-450D-B30E-39854D5F95FA}" destId="{BBDFA317-310C-4D11-88F5-2C2AD1C3FD89}" srcOrd="10" destOrd="0" presId="urn:microsoft.com/office/officeart/2005/8/layout/default"/>
    <dgm:cxn modelId="{0D32DDB7-13DA-4ACF-BD3F-C21B8BC28423}" type="presParOf" srcId="{BB4E0F43-1FA4-450D-B30E-39854D5F95FA}" destId="{8A0D875B-F5E8-43A7-8D97-403FBB000AC0}" srcOrd="11" destOrd="0" presId="urn:microsoft.com/office/officeart/2005/8/layout/default"/>
    <dgm:cxn modelId="{E32F8D82-52D9-4DA5-88AE-8233FFCA6F61}" type="presParOf" srcId="{BB4E0F43-1FA4-450D-B30E-39854D5F95FA}" destId="{0E3E0040-1006-4381-84FF-AA38C7AF577C}" srcOrd="12" destOrd="0" presId="urn:microsoft.com/office/officeart/2005/8/layout/default"/>
    <dgm:cxn modelId="{ECE6E4AB-F8A0-43E0-BA76-3E557835CE61}" type="presParOf" srcId="{BB4E0F43-1FA4-450D-B30E-39854D5F95FA}" destId="{664B4CD5-56D5-43FA-9C7F-2BF098631629}" srcOrd="13" destOrd="0" presId="urn:microsoft.com/office/officeart/2005/8/layout/default"/>
    <dgm:cxn modelId="{275796E0-3748-4015-B384-5451565E2D65}" type="presParOf" srcId="{BB4E0F43-1FA4-450D-B30E-39854D5F95FA}" destId="{AA4E64EE-7944-4E83-BBAA-D9955DED4C62}" srcOrd="14" destOrd="0" presId="urn:microsoft.com/office/officeart/2005/8/layout/default"/>
    <dgm:cxn modelId="{737A967A-46A6-436B-82BA-177A9C7B1C73}" type="presParOf" srcId="{BB4E0F43-1FA4-450D-B30E-39854D5F95FA}" destId="{98B0781B-E922-4557-94A0-07FFCC6DECCC}" srcOrd="15" destOrd="0" presId="urn:microsoft.com/office/officeart/2005/8/layout/default"/>
    <dgm:cxn modelId="{6F294A02-75D7-4431-8819-1A35861A01DC}" type="presParOf" srcId="{BB4E0F43-1FA4-450D-B30E-39854D5F95FA}" destId="{4F3DCFF1-3583-48D8-A72A-2142220B2EBB}"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FEFF6D-009F-4436-9858-E60216488C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707422-DBB8-4A20-B7B6-43244017EA36}">
      <dgm:prSet custT="1"/>
      <dgm:spPr/>
      <dgm:t>
        <a:bodyPr/>
        <a:lstStyle/>
        <a:p>
          <a:pPr>
            <a:lnSpc>
              <a:spcPct val="100000"/>
            </a:lnSpc>
          </a:pPr>
          <a:r>
            <a:rPr lang="en-US" sz="2000" b="1" dirty="0">
              <a:solidFill>
                <a:schemeClr val="bg1"/>
              </a:solidFill>
              <a:latin typeface="+mn-lt"/>
            </a:rPr>
            <a:t>Funds Identified for Initial Construction</a:t>
          </a:r>
        </a:p>
      </dgm:t>
    </dgm:pt>
    <dgm:pt modelId="{6A485850-E5F5-4EF2-A427-36149A9C095F}" type="parTrans" cxnId="{C6777E42-40F0-4808-A375-C408A98D83F3}">
      <dgm:prSet/>
      <dgm:spPr/>
      <dgm:t>
        <a:bodyPr/>
        <a:lstStyle/>
        <a:p>
          <a:endParaRPr lang="en-US">
            <a:solidFill>
              <a:schemeClr val="bg1"/>
            </a:solidFill>
            <a:latin typeface="+mn-lt"/>
          </a:endParaRPr>
        </a:p>
      </dgm:t>
    </dgm:pt>
    <dgm:pt modelId="{0328DA5F-AAD9-4E2C-93D0-A9AD25232F93}" type="sibTrans" cxnId="{C6777E42-40F0-4808-A375-C408A98D83F3}">
      <dgm:prSet/>
      <dgm:spPr/>
      <dgm:t>
        <a:bodyPr/>
        <a:lstStyle/>
        <a:p>
          <a:endParaRPr lang="en-US">
            <a:solidFill>
              <a:schemeClr val="bg1"/>
            </a:solidFill>
            <a:latin typeface="+mn-lt"/>
          </a:endParaRPr>
        </a:p>
      </dgm:t>
    </dgm:pt>
    <dgm:pt modelId="{A45B0B82-1AD7-4942-9772-1DDC58AF66C3}">
      <dgm:prSet custT="1"/>
      <dgm:spPr/>
      <dgm:t>
        <a:bodyPr/>
        <a:lstStyle/>
        <a:p>
          <a:pPr>
            <a:lnSpc>
              <a:spcPct val="100000"/>
            </a:lnSpc>
          </a:pPr>
          <a:r>
            <a:rPr lang="en-US" sz="2000" b="1" dirty="0">
              <a:solidFill>
                <a:schemeClr val="bg1"/>
              </a:solidFill>
              <a:latin typeface="+mn-lt"/>
            </a:rPr>
            <a:t>Annual Budgets Must Include Operating and Maintenance Costs</a:t>
          </a:r>
        </a:p>
      </dgm:t>
    </dgm:pt>
    <dgm:pt modelId="{A9CB1CBF-3944-4634-B773-0E0EE0B3298A}" type="parTrans" cxnId="{0347F06F-41E7-4EC7-86AB-070CC57F1327}">
      <dgm:prSet/>
      <dgm:spPr/>
      <dgm:t>
        <a:bodyPr/>
        <a:lstStyle/>
        <a:p>
          <a:endParaRPr lang="en-US">
            <a:solidFill>
              <a:schemeClr val="bg1"/>
            </a:solidFill>
            <a:latin typeface="+mn-lt"/>
          </a:endParaRPr>
        </a:p>
      </dgm:t>
    </dgm:pt>
    <dgm:pt modelId="{9E90565B-4410-4401-BC1F-14B8E9CB182C}" type="sibTrans" cxnId="{0347F06F-41E7-4EC7-86AB-070CC57F1327}">
      <dgm:prSet/>
      <dgm:spPr/>
      <dgm:t>
        <a:bodyPr/>
        <a:lstStyle/>
        <a:p>
          <a:endParaRPr lang="en-US">
            <a:solidFill>
              <a:schemeClr val="bg1"/>
            </a:solidFill>
            <a:latin typeface="+mn-lt"/>
          </a:endParaRPr>
        </a:p>
      </dgm:t>
    </dgm:pt>
    <dgm:pt modelId="{587DDCD7-ECBD-4108-8A63-4399B7C6E570}">
      <dgm:prSet custT="1"/>
      <dgm:spPr/>
      <dgm:t>
        <a:bodyPr/>
        <a:lstStyle/>
        <a:p>
          <a:pPr>
            <a:lnSpc>
              <a:spcPct val="100000"/>
            </a:lnSpc>
          </a:pPr>
          <a:r>
            <a:rPr lang="en-US" sz="2000" b="1" dirty="0">
              <a:solidFill>
                <a:schemeClr val="bg1"/>
              </a:solidFill>
              <a:latin typeface="+mn-lt"/>
            </a:rPr>
            <a:t>Inflation Should be Factored into the Equation</a:t>
          </a:r>
        </a:p>
      </dgm:t>
    </dgm:pt>
    <dgm:pt modelId="{AA79278F-B830-4CF1-9DCF-F4DC8AA65BC3}" type="parTrans" cxnId="{83BFA8BB-B5E9-4538-8FFF-2CC89109DD41}">
      <dgm:prSet/>
      <dgm:spPr/>
      <dgm:t>
        <a:bodyPr/>
        <a:lstStyle/>
        <a:p>
          <a:endParaRPr lang="en-US">
            <a:solidFill>
              <a:schemeClr val="bg1"/>
            </a:solidFill>
            <a:latin typeface="+mn-lt"/>
          </a:endParaRPr>
        </a:p>
      </dgm:t>
    </dgm:pt>
    <dgm:pt modelId="{EBD18961-A38C-47FA-9778-51F7A680F26A}" type="sibTrans" cxnId="{83BFA8BB-B5E9-4538-8FFF-2CC89109DD41}">
      <dgm:prSet/>
      <dgm:spPr/>
      <dgm:t>
        <a:bodyPr/>
        <a:lstStyle/>
        <a:p>
          <a:endParaRPr lang="en-US">
            <a:solidFill>
              <a:schemeClr val="bg1"/>
            </a:solidFill>
            <a:latin typeface="+mn-lt"/>
          </a:endParaRPr>
        </a:p>
      </dgm:t>
    </dgm:pt>
    <dgm:pt modelId="{7222CA50-28FB-4FA9-BEB6-5B23C12CAF94}">
      <dgm:prSet custT="1"/>
      <dgm:spPr/>
      <dgm:t>
        <a:bodyPr/>
        <a:lstStyle/>
        <a:p>
          <a:pPr>
            <a:lnSpc>
              <a:spcPct val="100000"/>
            </a:lnSpc>
          </a:pPr>
          <a:r>
            <a:rPr lang="en-US" sz="2000" b="1" dirty="0">
              <a:solidFill>
                <a:schemeClr val="bg1"/>
              </a:solidFill>
              <a:latin typeface="+mn-lt"/>
            </a:rPr>
            <a:t>Set Aside Contingency Funds</a:t>
          </a:r>
        </a:p>
      </dgm:t>
    </dgm:pt>
    <dgm:pt modelId="{7EEA8D02-237B-478F-BF46-DF8C4FEB0B99}" type="parTrans" cxnId="{0E0060EA-E9C3-4729-96AD-65E2843AAA13}">
      <dgm:prSet/>
      <dgm:spPr/>
      <dgm:t>
        <a:bodyPr/>
        <a:lstStyle/>
        <a:p>
          <a:endParaRPr lang="en-US">
            <a:solidFill>
              <a:schemeClr val="bg1"/>
            </a:solidFill>
            <a:latin typeface="+mn-lt"/>
          </a:endParaRPr>
        </a:p>
      </dgm:t>
    </dgm:pt>
    <dgm:pt modelId="{8AC36B7C-387E-4088-A9C0-12C945312C6D}" type="sibTrans" cxnId="{0E0060EA-E9C3-4729-96AD-65E2843AAA13}">
      <dgm:prSet/>
      <dgm:spPr/>
      <dgm:t>
        <a:bodyPr/>
        <a:lstStyle/>
        <a:p>
          <a:endParaRPr lang="en-US">
            <a:solidFill>
              <a:schemeClr val="bg1"/>
            </a:solidFill>
            <a:latin typeface="+mn-lt"/>
          </a:endParaRPr>
        </a:p>
      </dgm:t>
    </dgm:pt>
    <dgm:pt modelId="{27CE4DD4-0E17-48A0-9F91-88DC648F8FD1}">
      <dgm:prSet custT="1"/>
      <dgm:spPr>
        <a:solidFill>
          <a:srgbClr val="C00000"/>
        </a:solidFill>
      </dgm:spPr>
      <dgm:t>
        <a:bodyPr/>
        <a:lstStyle/>
        <a:p>
          <a:pPr>
            <a:lnSpc>
              <a:spcPct val="100000"/>
            </a:lnSpc>
          </a:pPr>
          <a:r>
            <a:rPr lang="en-US" sz="2000" b="1" dirty="0">
              <a:solidFill>
                <a:schemeClr val="bg1"/>
              </a:solidFill>
              <a:latin typeface="+mn-lt"/>
            </a:rPr>
            <a:t>Internal Service Funds Used to Set Aside Funds for Future Purchases</a:t>
          </a:r>
        </a:p>
      </dgm:t>
    </dgm:pt>
    <dgm:pt modelId="{3719B697-03F4-42F3-A08F-0F2F4612C143}" type="parTrans" cxnId="{092E3309-1B20-4E02-874C-9B726595015B}">
      <dgm:prSet/>
      <dgm:spPr/>
      <dgm:t>
        <a:bodyPr/>
        <a:lstStyle/>
        <a:p>
          <a:endParaRPr lang="en-US">
            <a:solidFill>
              <a:schemeClr val="bg1"/>
            </a:solidFill>
            <a:latin typeface="+mn-lt"/>
          </a:endParaRPr>
        </a:p>
      </dgm:t>
    </dgm:pt>
    <dgm:pt modelId="{93F3A94B-0DF2-42FA-9709-A37A4C1246F9}" type="sibTrans" cxnId="{092E3309-1B20-4E02-874C-9B726595015B}">
      <dgm:prSet/>
      <dgm:spPr/>
      <dgm:t>
        <a:bodyPr/>
        <a:lstStyle/>
        <a:p>
          <a:endParaRPr lang="en-US">
            <a:solidFill>
              <a:schemeClr val="bg1"/>
            </a:solidFill>
            <a:latin typeface="+mn-lt"/>
          </a:endParaRPr>
        </a:p>
      </dgm:t>
    </dgm:pt>
    <dgm:pt modelId="{428C7E6D-15FD-4F6B-B9A1-D96AC96B7586}">
      <dgm:prSet custT="1"/>
      <dgm:spPr/>
      <dgm:t>
        <a:bodyPr/>
        <a:lstStyle/>
        <a:p>
          <a:pPr>
            <a:lnSpc>
              <a:spcPct val="100000"/>
            </a:lnSpc>
          </a:pPr>
          <a:r>
            <a:rPr lang="en-US" sz="2000" b="1" dirty="0">
              <a:solidFill>
                <a:schemeClr val="bg1"/>
              </a:solidFill>
              <a:latin typeface="+mn-lt"/>
            </a:rPr>
            <a:t>Long Term Forecasting Included in the Annual Budget Process</a:t>
          </a:r>
        </a:p>
      </dgm:t>
    </dgm:pt>
    <dgm:pt modelId="{03E0504B-1B2D-402C-9FD7-E4DA672EC425}" type="parTrans" cxnId="{5CA06900-C886-46FB-8684-FEA6DA4F7D27}">
      <dgm:prSet/>
      <dgm:spPr/>
      <dgm:t>
        <a:bodyPr/>
        <a:lstStyle/>
        <a:p>
          <a:endParaRPr lang="en-US">
            <a:solidFill>
              <a:schemeClr val="bg1"/>
            </a:solidFill>
            <a:latin typeface="+mn-lt"/>
          </a:endParaRPr>
        </a:p>
      </dgm:t>
    </dgm:pt>
    <dgm:pt modelId="{E159C66D-CFDF-4205-96E8-BE6FCF9A955D}" type="sibTrans" cxnId="{5CA06900-C886-46FB-8684-FEA6DA4F7D27}">
      <dgm:prSet/>
      <dgm:spPr/>
      <dgm:t>
        <a:bodyPr/>
        <a:lstStyle/>
        <a:p>
          <a:endParaRPr lang="en-US">
            <a:solidFill>
              <a:schemeClr val="bg1"/>
            </a:solidFill>
            <a:latin typeface="+mn-lt"/>
          </a:endParaRPr>
        </a:p>
      </dgm:t>
    </dgm:pt>
    <dgm:pt modelId="{D25864A8-EC7F-48E8-80F2-C614B3071E0C}" type="pres">
      <dgm:prSet presAssocID="{1BFEFF6D-009F-4436-9858-E60216488C92}" presName="root" presStyleCnt="0">
        <dgm:presLayoutVars>
          <dgm:dir/>
          <dgm:resizeHandles val="exact"/>
        </dgm:presLayoutVars>
      </dgm:prSet>
      <dgm:spPr/>
    </dgm:pt>
    <dgm:pt modelId="{A5774ED7-0818-4FFD-8E44-47FAC1614020}" type="pres">
      <dgm:prSet presAssocID="{29707422-DBB8-4A20-B7B6-43244017EA36}" presName="compNode" presStyleCnt="0"/>
      <dgm:spPr/>
    </dgm:pt>
    <dgm:pt modelId="{9C0681D5-8800-4854-87E0-FD9A549255B3}" type="pres">
      <dgm:prSet presAssocID="{29707422-DBB8-4A20-B7B6-43244017EA36}" presName="bgRect" presStyleLbl="bgShp" presStyleIdx="0" presStyleCnt="6" custLinFactNeighborX="1780" custLinFactNeighborY="1652"/>
      <dgm:spPr>
        <a:solidFill>
          <a:srgbClr val="C00000"/>
        </a:solidFill>
      </dgm:spPr>
    </dgm:pt>
    <dgm:pt modelId="{9316CD33-4FF3-42A9-9043-E7F9175684F8}" type="pres">
      <dgm:prSet presAssocID="{29707422-DBB8-4A20-B7B6-43244017EA36}" presName="iconRect" presStyleLbl="node1" presStyleIdx="0" presStyleCnt="6" custScaleX="110614"/>
      <dgm:spPr>
        <a:blipFill>
          <a:blip xmlns:r="http://schemas.openxmlformats.org/officeDocument/2006/relationships" r:embed="rId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FF0B727E-262E-43BA-8FD8-09DE2C561822}" type="pres">
      <dgm:prSet presAssocID="{29707422-DBB8-4A20-B7B6-43244017EA36}" presName="spaceRect" presStyleCnt="0"/>
      <dgm:spPr/>
    </dgm:pt>
    <dgm:pt modelId="{5889BC94-9530-4DF3-A5BA-D325E6C5A5B6}" type="pres">
      <dgm:prSet presAssocID="{29707422-DBB8-4A20-B7B6-43244017EA36}" presName="parTx" presStyleLbl="revTx" presStyleIdx="0" presStyleCnt="6">
        <dgm:presLayoutVars>
          <dgm:chMax val="0"/>
          <dgm:chPref val="0"/>
        </dgm:presLayoutVars>
      </dgm:prSet>
      <dgm:spPr/>
    </dgm:pt>
    <dgm:pt modelId="{32C81D34-3AD7-4657-84F4-C2E8F4689A4F}" type="pres">
      <dgm:prSet presAssocID="{0328DA5F-AAD9-4E2C-93D0-A9AD25232F93}" presName="sibTrans" presStyleCnt="0"/>
      <dgm:spPr/>
    </dgm:pt>
    <dgm:pt modelId="{D433B3BA-9D07-4417-A13E-69903F27B723}" type="pres">
      <dgm:prSet presAssocID="{A45B0B82-1AD7-4942-9772-1DDC58AF66C3}" presName="compNode" presStyleCnt="0"/>
      <dgm:spPr/>
    </dgm:pt>
    <dgm:pt modelId="{B4BE11DB-1AA8-423C-ACAD-9EA7EBD5520D}" type="pres">
      <dgm:prSet presAssocID="{A45B0B82-1AD7-4942-9772-1DDC58AF66C3}" presName="bgRect" presStyleLbl="bgShp" presStyleIdx="1" presStyleCnt="6" custLinFactNeighborX="1232"/>
      <dgm:spPr>
        <a:solidFill>
          <a:srgbClr val="C00000"/>
        </a:solidFill>
      </dgm:spPr>
    </dgm:pt>
    <dgm:pt modelId="{72342C14-7C47-4795-8B49-F21955C8E514}" type="pres">
      <dgm:prSet presAssocID="{A45B0B82-1AD7-4942-9772-1DDC58AF66C3}" presName="iconRect" presStyleLbl="node1" presStyleIdx="1" presStyleCnt="6" custScaleX="110614"/>
      <dgm:spPr>
        <a:blipFill>
          <a:blip xmlns:r="http://schemas.openxmlformats.org/officeDocument/2006/relationships" r:embed="rId3"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EAE557A-828A-480C-99C9-758F83C9A06C}" type="pres">
      <dgm:prSet presAssocID="{A45B0B82-1AD7-4942-9772-1DDC58AF66C3}" presName="spaceRect" presStyleCnt="0"/>
      <dgm:spPr/>
    </dgm:pt>
    <dgm:pt modelId="{34239D53-047B-4B15-B3D4-E29CBB1DAB44}" type="pres">
      <dgm:prSet presAssocID="{A45B0B82-1AD7-4942-9772-1DDC58AF66C3}" presName="parTx" presStyleLbl="revTx" presStyleIdx="1" presStyleCnt="6" custLinFactNeighborX="-745" custLinFactNeighborY="4558">
        <dgm:presLayoutVars>
          <dgm:chMax val="0"/>
          <dgm:chPref val="0"/>
        </dgm:presLayoutVars>
      </dgm:prSet>
      <dgm:spPr/>
    </dgm:pt>
    <dgm:pt modelId="{35E285D2-5DB9-4BF4-95A0-B9177A610533}" type="pres">
      <dgm:prSet presAssocID="{9E90565B-4410-4401-BC1F-14B8E9CB182C}" presName="sibTrans" presStyleCnt="0"/>
      <dgm:spPr/>
    </dgm:pt>
    <dgm:pt modelId="{E0CD9248-41A4-4BAA-82DA-48F6F440B21F}" type="pres">
      <dgm:prSet presAssocID="{587DDCD7-ECBD-4108-8A63-4399B7C6E570}" presName="compNode" presStyleCnt="0"/>
      <dgm:spPr/>
    </dgm:pt>
    <dgm:pt modelId="{F4763EC4-EFC1-46B8-B15D-238C05B84893}" type="pres">
      <dgm:prSet presAssocID="{587DDCD7-ECBD-4108-8A63-4399B7C6E570}" presName="bgRect" presStyleLbl="bgShp" presStyleIdx="2" presStyleCnt="6" custLinFactNeighborX="1369" custLinFactNeighborY="4599"/>
      <dgm:spPr>
        <a:solidFill>
          <a:srgbClr val="C00000"/>
        </a:solidFill>
      </dgm:spPr>
    </dgm:pt>
    <dgm:pt modelId="{80B47A91-3A78-49B7-BD9A-ACF1283563BE}" type="pres">
      <dgm:prSet presAssocID="{587DDCD7-ECBD-4108-8A63-4399B7C6E570}" presName="iconRect" presStyleLbl="node1" presStyleIdx="2" presStyleCnt="6" custScaleX="110614"/>
      <dgm:spPr>
        <a:blipFill>
          <a:blip xmlns:r="http://schemas.openxmlformats.org/officeDocument/2006/relationships" r:embed="rId5"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F5B385F6-F3A0-4490-8035-8C16ADEBC9E0}" type="pres">
      <dgm:prSet presAssocID="{587DDCD7-ECBD-4108-8A63-4399B7C6E570}" presName="spaceRect" presStyleCnt="0"/>
      <dgm:spPr/>
    </dgm:pt>
    <dgm:pt modelId="{952C2C01-3BAC-4BBE-AEEF-2999A5A29E53}" type="pres">
      <dgm:prSet presAssocID="{587DDCD7-ECBD-4108-8A63-4399B7C6E570}" presName="parTx" presStyleLbl="revTx" presStyleIdx="2" presStyleCnt="6">
        <dgm:presLayoutVars>
          <dgm:chMax val="0"/>
          <dgm:chPref val="0"/>
        </dgm:presLayoutVars>
      </dgm:prSet>
      <dgm:spPr/>
    </dgm:pt>
    <dgm:pt modelId="{1547BC57-2E90-4215-B959-E3DC5CE4E14E}" type="pres">
      <dgm:prSet presAssocID="{EBD18961-A38C-47FA-9778-51F7A680F26A}" presName="sibTrans" presStyleCnt="0"/>
      <dgm:spPr/>
    </dgm:pt>
    <dgm:pt modelId="{33BA090E-2B39-420F-964B-6EDBFD9BDD10}" type="pres">
      <dgm:prSet presAssocID="{7222CA50-28FB-4FA9-BEB6-5B23C12CAF94}" presName="compNode" presStyleCnt="0"/>
      <dgm:spPr/>
    </dgm:pt>
    <dgm:pt modelId="{18B9DE6F-809B-4B5E-BBCC-269E438DE679}" type="pres">
      <dgm:prSet presAssocID="{7222CA50-28FB-4FA9-BEB6-5B23C12CAF94}" presName="bgRect" presStyleLbl="bgShp" presStyleIdx="3" presStyleCnt="6" custLinFactNeighborX="1369"/>
      <dgm:spPr>
        <a:solidFill>
          <a:srgbClr val="C00000"/>
        </a:solidFill>
      </dgm:spPr>
    </dgm:pt>
    <dgm:pt modelId="{DCA1655E-7DEC-42B8-9567-3F7B68E38139}" type="pres">
      <dgm:prSet presAssocID="{7222CA50-28FB-4FA9-BEB6-5B23C12CAF94}" presName="iconRect" presStyleLbl="node1" presStyleIdx="3" presStyleCnt="6" custScaleX="110614" custLinFactNeighborX="0" custLinFactNeighborY="-1769"/>
      <dgm:spPr>
        <a:blipFill>
          <a:blip xmlns:r="http://schemas.openxmlformats.org/officeDocument/2006/relationships" r:embed="rId7"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FE168D4F-D887-4CE1-8BE2-A4E5DCCC3E42}" type="pres">
      <dgm:prSet presAssocID="{7222CA50-28FB-4FA9-BEB6-5B23C12CAF94}" presName="spaceRect" presStyleCnt="0"/>
      <dgm:spPr/>
    </dgm:pt>
    <dgm:pt modelId="{986BEFA4-2F72-4282-B7F4-87118BC9D456}" type="pres">
      <dgm:prSet presAssocID="{7222CA50-28FB-4FA9-BEB6-5B23C12CAF94}" presName="parTx" presStyleLbl="revTx" presStyleIdx="3" presStyleCnt="6" custScaleY="94863" custLinFactNeighborX="-745" custLinFactNeighborY="4805">
        <dgm:presLayoutVars>
          <dgm:chMax val="0"/>
          <dgm:chPref val="0"/>
        </dgm:presLayoutVars>
      </dgm:prSet>
      <dgm:spPr/>
    </dgm:pt>
    <dgm:pt modelId="{062115BA-F61F-496F-BF07-F6A04197D9ED}" type="pres">
      <dgm:prSet presAssocID="{8AC36B7C-387E-4088-A9C0-12C945312C6D}" presName="sibTrans" presStyleCnt="0"/>
      <dgm:spPr/>
    </dgm:pt>
    <dgm:pt modelId="{E6A424CD-DA76-4ADC-9AF8-759B052ED9DE}" type="pres">
      <dgm:prSet presAssocID="{27CE4DD4-0E17-48A0-9F91-88DC648F8FD1}" presName="compNode" presStyleCnt="0"/>
      <dgm:spPr/>
    </dgm:pt>
    <dgm:pt modelId="{7B808C3B-C295-4362-BD2F-31ED595AE416}" type="pres">
      <dgm:prSet presAssocID="{27CE4DD4-0E17-48A0-9F91-88DC648F8FD1}" presName="bgRect" presStyleLbl="bgShp" presStyleIdx="4" presStyleCnt="6" custLinFactNeighborX="-3025" custLinFactNeighborY="3078"/>
      <dgm:spPr>
        <a:solidFill>
          <a:srgbClr val="C00000"/>
        </a:solidFill>
      </dgm:spPr>
    </dgm:pt>
    <dgm:pt modelId="{78E40826-4046-4D16-A283-67FC7433BE55}" type="pres">
      <dgm:prSet presAssocID="{27CE4DD4-0E17-48A0-9F91-88DC648F8FD1}" presName="iconRect" presStyleLbl="node1" presStyleIdx="4" presStyleCnt="6" custScaleX="110614" custLinFactNeighborX="-1555" custLinFactNeighborY="-1200"/>
      <dgm:spPr>
        <a:blipFill>
          <a:blip xmlns:r="http://schemas.openxmlformats.org/officeDocument/2006/relationships" r:embed="rId9"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B7B36571-4586-4EB6-A7B0-24A8A56060CC}" type="pres">
      <dgm:prSet presAssocID="{27CE4DD4-0E17-48A0-9F91-88DC648F8FD1}" presName="spaceRect" presStyleCnt="0"/>
      <dgm:spPr/>
    </dgm:pt>
    <dgm:pt modelId="{1D8B1C8C-5095-484E-AB25-F73E559A08AF}" type="pres">
      <dgm:prSet presAssocID="{27CE4DD4-0E17-48A0-9F91-88DC648F8FD1}" presName="parTx" presStyleLbl="revTx" presStyleIdx="4" presStyleCnt="6" custScaleX="101037" custLinFactNeighborX="20557" custLinFactNeighborY="1118">
        <dgm:presLayoutVars>
          <dgm:chMax val="0"/>
          <dgm:chPref val="0"/>
        </dgm:presLayoutVars>
      </dgm:prSet>
      <dgm:spPr/>
    </dgm:pt>
    <dgm:pt modelId="{DB4342AB-1373-4FEB-BE7D-FABE46225852}" type="pres">
      <dgm:prSet presAssocID="{93F3A94B-0DF2-42FA-9709-A37A4C1246F9}" presName="sibTrans" presStyleCnt="0"/>
      <dgm:spPr/>
    </dgm:pt>
    <dgm:pt modelId="{76F34E67-6E75-466F-854E-E977F35B5B1E}" type="pres">
      <dgm:prSet presAssocID="{428C7E6D-15FD-4F6B-B9A1-D96AC96B7586}" presName="compNode" presStyleCnt="0"/>
      <dgm:spPr/>
    </dgm:pt>
    <dgm:pt modelId="{78F4BF38-928E-4104-81B8-08038F85DD1B}" type="pres">
      <dgm:prSet presAssocID="{428C7E6D-15FD-4F6B-B9A1-D96AC96B7586}" presName="bgRect" presStyleLbl="bgShp" presStyleIdx="5" presStyleCnt="6" custLinFactNeighborX="1232" custLinFactNeighborY="4618"/>
      <dgm:spPr>
        <a:solidFill>
          <a:srgbClr val="C00000"/>
        </a:solidFill>
      </dgm:spPr>
    </dgm:pt>
    <dgm:pt modelId="{ECD992E6-126B-408C-88DB-3DA492411200}" type="pres">
      <dgm:prSet presAssocID="{428C7E6D-15FD-4F6B-B9A1-D96AC96B7586}" presName="iconRect" presStyleLbl="node1" presStyleIdx="5" presStyleCnt="6" custScaleX="110614"/>
      <dgm:spPr>
        <a:blipFill>
          <a:blip xmlns:r="http://schemas.openxmlformats.org/officeDocument/2006/relationships" r:embed="rId1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thly calendar"/>
        </a:ext>
      </dgm:extLst>
    </dgm:pt>
    <dgm:pt modelId="{45AED66C-D051-4DAC-8525-6F462C79ABE0}" type="pres">
      <dgm:prSet presAssocID="{428C7E6D-15FD-4F6B-B9A1-D96AC96B7586}" presName="spaceRect" presStyleCnt="0"/>
      <dgm:spPr/>
    </dgm:pt>
    <dgm:pt modelId="{D6488063-F46D-4075-AB34-A54BB675CCD1}" type="pres">
      <dgm:prSet presAssocID="{428C7E6D-15FD-4F6B-B9A1-D96AC96B7586}" presName="parTx" presStyleLbl="revTx" presStyleIdx="5" presStyleCnt="6">
        <dgm:presLayoutVars>
          <dgm:chMax val="0"/>
          <dgm:chPref val="0"/>
        </dgm:presLayoutVars>
      </dgm:prSet>
      <dgm:spPr/>
    </dgm:pt>
  </dgm:ptLst>
  <dgm:cxnLst>
    <dgm:cxn modelId="{5CA06900-C886-46FB-8684-FEA6DA4F7D27}" srcId="{1BFEFF6D-009F-4436-9858-E60216488C92}" destId="{428C7E6D-15FD-4F6B-B9A1-D96AC96B7586}" srcOrd="5" destOrd="0" parTransId="{03E0504B-1B2D-402C-9FD7-E4DA672EC425}" sibTransId="{E159C66D-CFDF-4205-96E8-BE6FCF9A955D}"/>
    <dgm:cxn modelId="{092E3309-1B20-4E02-874C-9B726595015B}" srcId="{1BFEFF6D-009F-4436-9858-E60216488C92}" destId="{27CE4DD4-0E17-48A0-9F91-88DC648F8FD1}" srcOrd="4" destOrd="0" parTransId="{3719B697-03F4-42F3-A08F-0F2F4612C143}" sibTransId="{93F3A94B-0DF2-42FA-9709-A37A4C1246F9}"/>
    <dgm:cxn modelId="{95E8EB1D-2929-433D-8B92-6CEE89337167}" type="presOf" srcId="{A45B0B82-1AD7-4942-9772-1DDC58AF66C3}" destId="{34239D53-047B-4B15-B3D4-E29CBB1DAB44}" srcOrd="0" destOrd="0" presId="urn:microsoft.com/office/officeart/2018/2/layout/IconVerticalSolidList"/>
    <dgm:cxn modelId="{29333C5D-3BD7-4C38-8CF7-15C8719CAEC9}" type="presOf" srcId="{428C7E6D-15FD-4F6B-B9A1-D96AC96B7586}" destId="{D6488063-F46D-4075-AB34-A54BB675CCD1}" srcOrd="0" destOrd="0" presId="urn:microsoft.com/office/officeart/2018/2/layout/IconVerticalSolidList"/>
    <dgm:cxn modelId="{EC7DE460-8EEC-4BB5-ABA9-1549249A692F}" type="presOf" srcId="{27CE4DD4-0E17-48A0-9F91-88DC648F8FD1}" destId="{1D8B1C8C-5095-484E-AB25-F73E559A08AF}" srcOrd="0" destOrd="0" presId="urn:microsoft.com/office/officeart/2018/2/layout/IconVerticalSolidList"/>
    <dgm:cxn modelId="{C6777E42-40F0-4808-A375-C408A98D83F3}" srcId="{1BFEFF6D-009F-4436-9858-E60216488C92}" destId="{29707422-DBB8-4A20-B7B6-43244017EA36}" srcOrd="0" destOrd="0" parTransId="{6A485850-E5F5-4EF2-A427-36149A9C095F}" sibTransId="{0328DA5F-AAD9-4E2C-93D0-A9AD25232F93}"/>
    <dgm:cxn modelId="{0347F06F-41E7-4EC7-86AB-070CC57F1327}" srcId="{1BFEFF6D-009F-4436-9858-E60216488C92}" destId="{A45B0B82-1AD7-4942-9772-1DDC58AF66C3}" srcOrd="1" destOrd="0" parTransId="{A9CB1CBF-3944-4634-B773-0E0EE0B3298A}" sibTransId="{9E90565B-4410-4401-BC1F-14B8E9CB182C}"/>
    <dgm:cxn modelId="{1C99747F-98E3-4492-A0D9-224CEB9B9855}" type="presOf" srcId="{7222CA50-28FB-4FA9-BEB6-5B23C12CAF94}" destId="{986BEFA4-2F72-4282-B7F4-87118BC9D456}" srcOrd="0" destOrd="0" presId="urn:microsoft.com/office/officeart/2018/2/layout/IconVerticalSolidList"/>
    <dgm:cxn modelId="{25AECE86-056B-4A66-86E1-60E6D5583DD8}" type="presOf" srcId="{29707422-DBB8-4A20-B7B6-43244017EA36}" destId="{5889BC94-9530-4DF3-A5BA-D325E6C5A5B6}" srcOrd="0" destOrd="0" presId="urn:microsoft.com/office/officeart/2018/2/layout/IconVerticalSolidList"/>
    <dgm:cxn modelId="{83BFA8BB-B5E9-4538-8FFF-2CC89109DD41}" srcId="{1BFEFF6D-009F-4436-9858-E60216488C92}" destId="{587DDCD7-ECBD-4108-8A63-4399B7C6E570}" srcOrd="2" destOrd="0" parTransId="{AA79278F-B830-4CF1-9DCF-F4DC8AA65BC3}" sibTransId="{EBD18961-A38C-47FA-9778-51F7A680F26A}"/>
    <dgm:cxn modelId="{ED4119C5-F822-43B7-B55C-2E4C7803E2EF}" type="presOf" srcId="{587DDCD7-ECBD-4108-8A63-4399B7C6E570}" destId="{952C2C01-3BAC-4BBE-AEEF-2999A5A29E53}" srcOrd="0" destOrd="0" presId="urn:microsoft.com/office/officeart/2018/2/layout/IconVerticalSolidList"/>
    <dgm:cxn modelId="{D85F42D3-D2C6-4CCD-8759-C7B62CB183CC}" type="presOf" srcId="{1BFEFF6D-009F-4436-9858-E60216488C92}" destId="{D25864A8-EC7F-48E8-80F2-C614B3071E0C}" srcOrd="0" destOrd="0" presId="urn:microsoft.com/office/officeart/2018/2/layout/IconVerticalSolidList"/>
    <dgm:cxn modelId="{0E0060EA-E9C3-4729-96AD-65E2843AAA13}" srcId="{1BFEFF6D-009F-4436-9858-E60216488C92}" destId="{7222CA50-28FB-4FA9-BEB6-5B23C12CAF94}" srcOrd="3" destOrd="0" parTransId="{7EEA8D02-237B-478F-BF46-DF8C4FEB0B99}" sibTransId="{8AC36B7C-387E-4088-A9C0-12C945312C6D}"/>
    <dgm:cxn modelId="{FAE39622-97A0-4A42-B775-B3AE0B21B7DE}" type="presParOf" srcId="{D25864A8-EC7F-48E8-80F2-C614B3071E0C}" destId="{A5774ED7-0818-4FFD-8E44-47FAC1614020}" srcOrd="0" destOrd="0" presId="urn:microsoft.com/office/officeart/2018/2/layout/IconVerticalSolidList"/>
    <dgm:cxn modelId="{C08D3E2B-2D8D-4D85-8A97-DFAEB6367E02}" type="presParOf" srcId="{A5774ED7-0818-4FFD-8E44-47FAC1614020}" destId="{9C0681D5-8800-4854-87E0-FD9A549255B3}" srcOrd="0" destOrd="0" presId="urn:microsoft.com/office/officeart/2018/2/layout/IconVerticalSolidList"/>
    <dgm:cxn modelId="{B203216B-11D1-47A0-A785-17956604C6DF}" type="presParOf" srcId="{A5774ED7-0818-4FFD-8E44-47FAC1614020}" destId="{9316CD33-4FF3-42A9-9043-E7F9175684F8}" srcOrd="1" destOrd="0" presId="urn:microsoft.com/office/officeart/2018/2/layout/IconVerticalSolidList"/>
    <dgm:cxn modelId="{360E78AA-6B21-4B09-8F9D-7152A313DA80}" type="presParOf" srcId="{A5774ED7-0818-4FFD-8E44-47FAC1614020}" destId="{FF0B727E-262E-43BA-8FD8-09DE2C561822}" srcOrd="2" destOrd="0" presId="urn:microsoft.com/office/officeart/2018/2/layout/IconVerticalSolidList"/>
    <dgm:cxn modelId="{65ADA034-543D-4DC8-8FE2-6EAEF39D512E}" type="presParOf" srcId="{A5774ED7-0818-4FFD-8E44-47FAC1614020}" destId="{5889BC94-9530-4DF3-A5BA-D325E6C5A5B6}" srcOrd="3" destOrd="0" presId="urn:microsoft.com/office/officeart/2018/2/layout/IconVerticalSolidList"/>
    <dgm:cxn modelId="{7FCD8C46-387A-46A9-A594-CCAA086BF447}" type="presParOf" srcId="{D25864A8-EC7F-48E8-80F2-C614B3071E0C}" destId="{32C81D34-3AD7-4657-84F4-C2E8F4689A4F}" srcOrd="1" destOrd="0" presId="urn:microsoft.com/office/officeart/2018/2/layout/IconVerticalSolidList"/>
    <dgm:cxn modelId="{8697FEC8-C5EB-464B-B6E0-773052E7B064}" type="presParOf" srcId="{D25864A8-EC7F-48E8-80F2-C614B3071E0C}" destId="{D433B3BA-9D07-4417-A13E-69903F27B723}" srcOrd="2" destOrd="0" presId="urn:microsoft.com/office/officeart/2018/2/layout/IconVerticalSolidList"/>
    <dgm:cxn modelId="{36B79CE6-5378-447F-AD96-F65CBEB53125}" type="presParOf" srcId="{D433B3BA-9D07-4417-A13E-69903F27B723}" destId="{B4BE11DB-1AA8-423C-ACAD-9EA7EBD5520D}" srcOrd="0" destOrd="0" presId="urn:microsoft.com/office/officeart/2018/2/layout/IconVerticalSolidList"/>
    <dgm:cxn modelId="{4BC9B149-FB88-4E7D-AB92-AEB962F0AAD0}" type="presParOf" srcId="{D433B3BA-9D07-4417-A13E-69903F27B723}" destId="{72342C14-7C47-4795-8B49-F21955C8E514}" srcOrd="1" destOrd="0" presId="urn:microsoft.com/office/officeart/2018/2/layout/IconVerticalSolidList"/>
    <dgm:cxn modelId="{BB0F52EE-135D-4B25-BDD3-7D4B07A41701}" type="presParOf" srcId="{D433B3BA-9D07-4417-A13E-69903F27B723}" destId="{3EAE557A-828A-480C-99C9-758F83C9A06C}" srcOrd="2" destOrd="0" presId="urn:microsoft.com/office/officeart/2018/2/layout/IconVerticalSolidList"/>
    <dgm:cxn modelId="{5DA68758-0433-40DB-A75D-B7F8342CA2F1}" type="presParOf" srcId="{D433B3BA-9D07-4417-A13E-69903F27B723}" destId="{34239D53-047B-4B15-B3D4-E29CBB1DAB44}" srcOrd="3" destOrd="0" presId="urn:microsoft.com/office/officeart/2018/2/layout/IconVerticalSolidList"/>
    <dgm:cxn modelId="{776899B0-D31B-4209-92B4-685A049094C8}" type="presParOf" srcId="{D25864A8-EC7F-48E8-80F2-C614B3071E0C}" destId="{35E285D2-5DB9-4BF4-95A0-B9177A610533}" srcOrd="3" destOrd="0" presId="urn:microsoft.com/office/officeart/2018/2/layout/IconVerticalSolidList"/>
    <dgm:cxn modelId="{B1E5444A-788D-4683-A8CA-09D958CA4BF4}" type="presParOf" srcId="{D25864A8-EC7F-48E8-80F2-C614B3071E0C}" destId="{E0CD9248-41A4-4BAA-82DA-48F6F440B21F}" srcOrd="4" destOrd="0" presId="urn:microsoft.com/office/officeart/2018/2/layout/IconVerticalSolidList"/>
    <dgm:cxn modelId="{75A35961-EE50-416F-9995-ACC99E8782E3}" type="presParOf" srcId="{E0CD9248-41A4-4BAA-82DA-48F6F440B21F}" destId="{F4763EC4-EFC1-46B8-B15D-238C05B84893}" srcOrd="0" destOrd="0" presId="urn:microsoft.com/office/officeart/2018/2/layout/IconVerticalSolidList"/>
    <dgm:cxn modelId="{A14E4724-FA28-4A6B-99C5-8AC2B6D2914A}" type="presParOf" srcId="{E0CD9248-41A4-4BAA-82DA-48F6F440B21F}" destId="{80B47A91-3A78-49B7-BD9A-ACF1283563BE}" srcOrd="1" destOrd="0" presId="urn:microsoft.com/office/officeart/2018/2/layout/IconVerticalSolidList"/>
    <dgm:cxn modelId="{6FBF2BA9-CE68-4933-BF5A-D75D68FCCEEB}" type="presParOf" srcId="{E0CD9248-41A4-4BAA-82DA-48F6F440B21F}" destId="{F5B385F6-F3A0-4490-8035-8C16ADEBC9E0}" srcOrd="2" destOrd="0" presId="urn:microsoft.com/office/officeart/2018/2/layout/IconVerticalSolidList"/>
    <dgm:cxn modelId="{2EF6E194-0760-4B82-8553-86A410B205ED}" type="presParOf" srcId="{E0CD9248-41A4-4BAA-82DA-48F6F440B21F}" destId="{952C2C01-3BAC-4BBE-AEEF-2999A5A29E53}" srcOrd="3" destOrd="0" presId="urn:microsoft.com/office/officeart/2018/2/layout/IconVerticalSolidList"/>
    <dgm:cxn modelId="{6AC730CB-238A-4A80-A506-B92AF0DE79F9}" type="presParOf" srcId="{D25864A8-EC7F-48E8-80F2-C614B3071E0C}" destId="{1547BC57-2E90-4215-B959-E3DC5CE4E14E}" srcOrd="5" destOrd="0" presId="urn:microsoft.com/office/officeart/2018/2/layout/IconVerticalSolidList"/>
    <dgm:cxn modelId="{68BB92E6-CF48-4AA1-B520-725DFFBE0046}" type="presParOf" srcId="{D25864A8-EC7F-48E8-80F2-C614B3071E0C}" destId="{33BA090E-2B39-420F-964B-6EDBFD9BDD10}" srcOrd="6" destOrd="0" presId="urn:microsoft.com/office/officeart/2018/2/layout/IconVerticalSolidList"/>
    <dgm:cxn modelId="{0DBD39B1-A371-4B80-BEA0-AB32154973A3}" type="presParOf" srcId="{33BA090E-2B39-420F-964B-6EDBFD9BDD10}" destId="{18B9DE6F-809B-4B5E-BBCC-269E438DE679}" srcOrd="0" destOrd="0" presId="urn:microsoft.com/office/officeart/2018/2/layout/IconVerticalSolidList"/>
    <dgm:cxn modelId="{F8F00F7E-C4DE-4933-AE82-E3A3D85FDA20}" type="presParOf" srcId="{33BA090E-2B39-420F-964B-6EDBFD9BDD10}" destId="{DCA1655E-7DEC-42B8-9567-3F7B68E38139}" srcOrd="1" destOrd="0" presId="urn:microsoft.com/office/officeart/2018/2/layout/IconVerticalSolidList"/>
    <dgm:cxn modelId="{9C95DCD1-9FC9-4798-A1C8-B53F75FE998A}" type="presParOf" srcId="{33BA090E-2B39-420F-964B-6EDBFD9BDD10}" destId="{FE168D4F-D887-4CE1-8BE2-A4E5DCCC3E42}" srcOrd="2" destOrd="0" presId="urn:microsoft.com/office/officeart/2018/2/layout/IconVerticalSolidList"/>
    <dgm:cxn modelId="{2C205F64-88AC-4A55-AEC6-F5E4717CD5DF}" type="presParOf" srcId="{33BA090E-2B39-420F-964B-6EDBFD9BDD10}" destId="{986BEFA4-2F72-4282-B7F4-87118BC9D456}" srcOrd="3" destOrd="0" presId="urn:microsoft.com/office/officeart/2018/2/layout/IconVerticalSolidList"/>
    <dgm:cxn modelId="{CA323496-D166-43CC-8CBC-B404EF2542D9}" type="presParOf" srcId="{D25864A8-EC7F-48E8-80F2-C614B3071E0C}" destId="{062115BA-F61F-496F-BF07-F6A04197D9ED}" srcOrd="7" destOrd="0" presId="urn:microsoft.com/office/officeart/2018/2/layout/IconVerticalSolidList"/>
    <dgm:cxn modelId="{5A134074-D48D-46FE-AB78-FA863F2D4782}" type="presParOf" srcId="{D25864A8-EC7F-48E8-80F2-C614B3071E0C}" destId="{E6A424CD-DA76-4ADC-9AF8-759B052ED9DE}" srcOrd="8" destOrd="0" presId="urn:microsoft.com/office/officeart/2018/2/layout/IconVerticalSolidList"/>
    <dgm:cxn modelId="{C1D63D08-3F57-4F83-8449-8059771206C5}" type="presParOf" srcId="{E6A424CD-DA76-4ADC-9AF8-759B052ED9DE}" destId="{7B808C3B-C295-4362-BD2F-31ED595AE416}" srcOrd="0" destOrd="0" presId="urn:microsoft.com/office/officeart/2018/2/layout/IconVerticalSolidList"/>
    <dgm:cxn modelId="{640D6CC4-78C8-4EC3-B4BC-AE07C8B15507}" type="presParOf" srcId="{E6A424CD-DA76-4ADC-9AF8-759B052ED9DE}" destId="{78E40826-4046-4D16-A283-67FC7433BE55}" srcOrd="1" destOrd="0" presId="urn:microsoft.com/office/officeart/2018/2/layout/IconVerticalSolidList"/>
    <dgm:cxn modelId="{7631842F-D1EC-41FA-8169-3B2A18048122}" type="presParOf" srcId="{E6A424CD-DA76-4ADC-9AF8-759B052ED9DE}" destId="{B7B36571-4586-4EB6-A7B0-24A8A56060CC}" srcOrd="2" destOrd="0" presId="urn:microsoft.com/office/officeart/2018/2/layout/IconVerticalSolidList"/>
    <dgm:cxn modelId="{CB6C6B5A-46CB-4BA5-BB11-2E25BB69722D}" type="presParOf" srcId="{E6A424CD-DA76-4ADC-9AF8-759B052ED9DE}" destId="{1D8B1C8C-5095-484E-AB25-F73E559A08AF}" srcOrd="3" destOrd="0" presId="urn:microsoft.com/office/officeart/2018/2/layout/IconVerticalSolidList"/>
    <dgm:cxn modelId="{98CF965E-9241-4604-98BB-7D7B3BDBA627}" type="presParOf" srcId="{D25864A8-EC7F-48E8-80F2-C614B3071E0C}" destId="{DB4342AB-1373-4FEB-BE7D-FABE46225852}" srcOrd="9" destOrd="0" presId="urn:microsoft.com/office/officeart/2018/2/layout/IconVerticalSolidList"/>
    <dgm:cxn modelId="{BDE21247-9628-48FC-9E99-C4EDCDBD8356}" type="presParOf" srcId="{D25864A8-EC7F-48E8-80F2-C614B3071E0C}" destId="{76F34E67-6E75-466F-854E-E977F35B5B1E}" srcOrd="10" destOrd="0" presId="urn:microsoft.com/office/officeart/2018/2/layout/IconVerticalSolidList"/>
    <dgm:cxn modelId="{6AC5A9A0-7DA5-4E25-825A-DA716C11631C}" type="presParOf" srcId="{76F34E67-6E75-466F-854E-E977F35B5B1E}" destId="{78F4BF38-928E-4104-81B8-08038F85DD1B}" srcOrd="0" destOrd="0" presId="urn:microsoft.com/office/officeart/2018/2/layout/IconVerticalSolidList"/>
    <dgm:cxn modelId="{FA03AFA3-E260-42A5-8B4C-04BEEEC6F171}" type="presParOf" srcId="{76F34E67-6E75-466F-854E-E977F35B5B1E}" destId="{ECD992E6-126B-408C-88DB-3DA492411200}" srcOrd="1" destOrd="0" presId="urn:microsoft.com/office/officeart/2018/2/layout/IconVerticalSolidList"/>
    <dgm:cxn modelId="{C0AC4D66-0FEB-4FAE-A785-63939CE49FC4}" type="presParOf" srcId="{76F34E67-6E75-466F-854E-E977F35B5B1E}" destId="{45AED66C-D051-4DAC-8525-6F462C79ABE0}" srcOrd="2" destOrd="0" presId="urn:microsoft.com/office/officeart/2018/2/layout/IconVerticalSolidList"/>
    <dgm:cxn modelId="{D5075DBF-130C-4097-8CB0-1B184F75288B}" type="presParOf" srcId="{76F34E67-6E75-466F-854E-E977F35B5B1E}" destId="{D6488063-F46D-4075-AB34-A54BB675CCD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0F94D9-E21B-448C-8293-F738FFD76EF9}" type="doc">
      <dgm:prSet loTypeId="urn:microsoft.com/office/officeart/2016/7/layout/BasicLinearProcessNumbered" loCatId="process" qsTypeId="urn:microsoft.com/office/officeart/2005/8/quickstyle/simple5" qsCatId="simple" csTypeId="urn:microsoft.com/office/officeart/2005/8/colors/accent0_3" csCatId="mainScheme" phldr="1"/>
      <dgm:spPr/>
      <dgm:t>
        <a:bodyPr/>
        <a:lstStyle/>
        <a:p>
          <a:endParaRPr lang="en-US"/>
        </a:p>
      </dgm:t>
    </dgm:pt>
    <dgm:pt modelId="{68A6B84C-AE7B-4413-8896-F8F5684B4E80}">
      <dgm:prSet custT="1"/>
      <dgm:spPr>
        <a:solidFill>
          <a:schemeClr val="bg1">
            <a:lumMod val="75000"/>
          </a:schemeClr>
        </a:solidFill>
      </dgm:spPr>
      <dgm:t>
        <a:bodyPr/>
        <a:lstStyle/>
        <a:p>
          <a:pPr algn="ctr"/>
          <a:r>
            <a:rPr lang="en-US" sz="1800" dirty="0"/>
            <a:t>Allow policies to guide City’s financial operations</a:t>
          </a:r>
        </a:p>
      </dgm:t>
    </dgm:pt>
    <dgm:pt modelId="{BD0D867D-214A-4A11-9393-A1161491640E}" type="parTrans" cxnId="{171130BA-EF26-4AE4-887E-A97B4811EFBB}">
      <dgm:prSet/>
      <dgm:spPr/>
      <dgm:t>
        <a:bodyPr/>
        <a:lstStyle/>
        <a:p>
          <a:endParaRPr lang="en-US"/>
        </a:p>
      </dgm:t>
    </dgm:pt>
    <dgm:pt modelId="{53FBDFDA-FA8B-4639-8614-89C83A793E41}" type="sibTrans" cxnId="{171130BA-EF26-4AE4-887E-A97B4811EFBB}">
      <dgm:prSet phldrT="1"/>
      <dgm:spPr>
        <a:solidFill>
          <a:srgbClr val="C00000"/>
        </a:solidFill>
      </dgm:spPr>
      <dgm:t>
        <a:bodyPr/>
        <a:lstStyle/>
        <a:p>
          <a:r>
            <a:rPr lang="en-US" dirty="0"/>
            <a:t>1</a:t>
          </a:r>
        </a:p>
      </dgm:t>
    </dgm:pt>
    <dgm:pt modelId="{6F9094BE-5ABF-4CC6-A414-EA7FFBAF10E9}">
      <dgm:prSet custT="1"/>
      <dgm:spPr>
        <a:solidFill>
          <a:schemeClr val="bg1">
            <a:lumMod val="75000"/>
          </a:schemeClr>
        </a:solidFill>
      </dgm:spPr>
      <dgm:t>
        <a:bodyPr/>
        <a:lstStyle/>
        <a:p>
          <a:pPr algn="ctr"/>
          <a:r>
            <a:rPr lang="en-US" sz="1800" dirty="0"/>
            <a:t>Adhere to the guidelines addressed in the policies</a:t>
          </a:r>
        </a:p>
      </dgm:t>
    </dgm:pt>
    <dgm:pt modelId="{1FDA7981-27FF-4571-99D5-00D9C24A7CD4}" type="parTrans" cxnId="{A79827A8-6508-400C-AC8A-DC30156D23DC}">
      <dgm:prSet/>
      <dgm:spPr/>
      <dgm:t>
        <a:bodyPr/>
        <a:lstStyle/>
        <a:p>
          <a:endParaRPr lang="en-US"/>
        </a:p>
      </dgm:t>
    </dgm:pt>
    <dgm:pt modelId="{C449B67D-2599-4179-A146-A4DF30E926D1}" type="sibTrans" cxnId="{A79827A8-6508-400C-AC8A-DC30156D23DC}">
      <dgm:prSet phldrT="2"/>
      <dgm:spPr>
        <a:solidFill>
          <a:srgbClr val="C00000"/>
        </a:solidFill>
      </dgm:spPr>
      <dgm:t>
        <a:bodyPr/>
        <a:lstStyle/>
        <a:p>
          <a:r>
            <a:rPr lang="en-US"/>
            <a:t>2</a:t>
          </a:r>
        </a:p>
      </dgm:t>
    </dgm:pt>
    <dgm:pt modelId="{5B6552CC-19FE-4148-A7FC-33510B334AEE}">
      <dgm:prSet custT="1"/>
      <dgm:spPr>
        <a:solidFill>
          <a:schemeClr val="bg1">
            <a:lumMod val="75000"/>
          </a:schemeClr>
        </a:solidFill>
      </dgm:spPr>
      <dgm:t>
        <a:bodyPr/>
        <a:lstStyle/>
        <a:p>
          <a:pPr algn="ctr"/>
          <a:r>
            <a:rPr lang="en-US" sz="1800" dirty="0"/>
            <a:t>Benchmark to ensure policies are reasonable and achieve desired goals</a:t>
          </a:r>
        </a:p>
      </dgm:t>
    </dgm:pt>
    <dgm:pt modelId="{0E197E8F-518C-4CA1-8048-AFE6030F86E0}" type="parTrans" cxnId="{F10DC646-BD27-44FD-AA56-CE35D45F43B0}">
      <dgm:prSet/>
      <dgm:spPr/>
      <dgm:t>
        <a:bodyPr/>
        <a:lstStyle/>
        <a:p>
          <a:endParaRPr lang="en-US"/>
        </a:p>
      </dgm:t>
    </dgm:pt>
    <dgm:pt modelId="{D15A0AA2-CF66-4341-85F7-4B07B75DF712}" type="sibTrans" cxnId="{F10DC646-BD27-44FD-AA56-CE35D45F43B0}">
      <dgm:prSet phldrT="3"/>
      <dgm:spPr>
        <a:solidFill>
          <a:srgbClr val="C00000"/>
        </a:solidFill>
      </dgm:spPr>
      <dgm:t>
        <a:bodyPr/>
        <a:lstStyle/>
        <a:p>
          <a:r>
            <a:rPr lang="en-US"/>
            <a:t>3</a:t>
          </a:r>
        </a:p>
      </dgm:t>
    </dgm:pt>
    <dgm:pt modelId="{FAB841D7-BA76-44C8-8CC8-A1D1BC20A80B}">
      <dgm:prSet custT="1"/>
      <dgm:spPr>
        <a:solidFill>
          <a:schemeClr val="bg1">
            <a:lumMod val="75000"/>
          </a:schemeClr>
        </a:solidFill>
      </dgm:spPr>
      <dgm:t>
        <a:bodyPr/>
        <a:lstStyle/>
        <a:p>
          <a:pPr algn="ctr"/>
          <a:r>
            <a:rPr lang="en-US" sz="1800" dirty="0"/>
            <a:t>Communicate policies and guidelines to citizens and employees</a:t>
          </a:r>
        </a:p>
      </dgm:t>
    </dgm:pt>
    <dgm:pt modelId="{1137F4CC-D46E-4730-AEA5-803EE451CAE7}" type="parTrans" cxnId="{2FBE1308-E046-46CF-968F-3409F70AC84D}">
      <dgm:prSet/>
      <dgm:spPr/>
      <dgm:t>
        <a:bodyPr/>
        <a:lstStyle/>
        <a:p>
          <a:endParaRPr lang="en-US"/>
        </a:p>
      </dgm:t>
    </dgm:pt>
    <dgm:pt modelId="{DBC637BE-DE15-4711-84F6-B065F0757350}" type="sibTrans" cxnId="{2FBE1308-E046-46CF-968F-3409F70AC84D}">
      <dgm:prSet phldrT="4"/>
      <dgm:spPr>
        <a:solidFill>
          <a:srgbClr val="C00000"/>
        </a:solidFill>
      </dgm:spPr>
      <dgm:t>
        <a:bodyPr/>
        <a:lstStyle/>
        <a:p>
          <a:r>
            <a:rPr lang="en-US"/>
            <a:t>4</a:t>
          </a:r>
        </a:p>
      </dgm:t>
    </dgm:pt>
    <dgm:pt modelId="{92724D00-6025-454A-A975-7A4B8743F13F}" type="pres">
      <dgm:prSet presAssocID="{180F94D9-E21B-448C-8293-F738FFD76EF9}" presName="Name0" presStyleCnt="0">
        <dgm:presLayoutVars>
          <dgm:animLvl val="lvl"/>
          <dgm:resizeHandles val="exact"/>
        </dgm:presLayoutVars>
      </dgm:prSet>
      <dgm:spPr/>
    </dgm:pt>
    <dgm:pt modelId="{73B5B992-73A4-4BDC-A36C-9A7607BC08D4}" type="pres">
      <dgm:prSet presAssocID="{68A6B84C-AE7B-4413-8896-F8F5684B4E80}" presName="compositeNode" presStyleCnt="0">
        <dgm:presLayoutVars>
          <dgm:bulletEnabled val="1"/>
        </dgm:presLayoutVars>
      </dgm:prSet>
      <dgm:spPr/>
    </dgm:pt>
    <dgm:pt modelId="{C9BBF66A-1696-4004-B7E2-80E1C343D07D}" type="pres">
      <dgm:prSet presAssocID="{68A6B84C-AE7B-4413-8896-F8F5684B4E80}" presName="bgRect" presStyleLbl="bgAccFollowNode1" presStyleIdx="0" presStyleCnt="4"/>
      <dgm:spPr/>
    </dgm:pt>
    <dgm:pt modelId="{B0D181E2-BABE-4D60-BE30-600FCD757EDA}" type="pres">
      <dgm:prSet presAssocID="{53FBDFDA-FA8B-4639-8614-89C83A793E41}" presName="sibTransNodeCircle" presStyleLbl="alignNode1" presStyleIdx="0" presStyleCnt="8">
        <dgm:presLayoutVars>
          <dgm:chMax val="0"/>
          <dgm:bulletEnabled/>
        </dgm:presLayoutVars>
      </dgm:prSet>
      <dgm:spPr/>
    </dgm:pt>
    <dgm:pt modelId="{F9323297-86D2-4C00-84C8-1A2C9BCB2754}" type="pres">
      <dgm:prSet presAssocID="{68A6B84C-AE7B-4413-8896-F8F5684B4E80}" presName="bottomLine" presStyleLbl="alignNode1" presStyleIdx="1" presStyleCnt="8">
        <dgm:presLayoutVars/>
      </dgm:prSet>
      <dgm:spPr/>
    </dgm:pt>
    <dgm:pt modelId="{2C9A50D7-312E-40FE-9BBD-EF4812AF6C9B}" type="pres">
      <dgm:prSet presAssocID="{68A6B84C-AE7B-4413-8896-F8F5684B4E80}" presName="nodeText" presStyleLbl="bgAccFollowNode1" presStyleIdx="0" presStyleCnt="4">
        <dgm:presLayoutVars>
          <dgm:bulletEnabled val="1"/>
        </dgm:presLayoutVars>
      </dgm:prSet>
      <dgm:spPr/>
    </dgm:pt>
    <dgm:pt modelId="{5035D384-53F3-4085-8883-4BEA960ED3C6}" type="pres">
      <dgm:prSet presAssocID="{53FBDFDA-FA8B-4639-8614-89C83A793E41}" presName="sibTrans" presStyleCnt="0"/>
      <dgm:spPr/>
    </dgm:pt>
    <dgm:pt modelId="{67D59D83-6A37-4328-BEF7-26F214231A8D}" type="pres">
      <dgm:prSet presAssocID="{6F9094BE-5ABF-4CC6-A414-EA7FFBAF10E9}" presName="compositeNode" presStyleCnt="0">
        <dgm:presLayoutVars>
          <dgm:bulletEnabled val="1"/>
        </dgm:presLayoutVars>
      </dgm:prSet>
      <dgm:spPr/>
    </dgm:pt>
    <dgm:pt modelId="{73C56359-FC51-45FD-9CDA-7ABF1C44523C}" type="pres">
      <dgm:prSet presAssocID="{6F9094BE-5ABF-4CC6-A414-EA7FFBAF10E9}" presName="bgRect" presStyleLbl="bgAccFollowNode1" presStyleIdx="1" presStyleCnt="4"/>
      <dgm:spPr/>
    </dgm:pt>
    <dgm:pt modelId="{6C04BDCF-0AEF-4FEC-ADE6-D7A2F1EFF662}" type="pres">
      <dgm:prSet presAssocID="{C449B67D-2599-4179-A146-A4DF30E926D1}" presName="sibTransNodeCircle" presStyleLbl="alignNode1" presStyleIdx="2" presStyleCnt="8">
        <dgm:presLayoutVars>
          <dgm:chMax val="0"/>
          <dgm:bulletEnabled/>
        </dgm:presLayoutVars>
      </dgm:prSet>
      <dgm:spPr/>
    </dgm:pt>
    <dgm:pt modelId="{43263016-C5EC-4689-A14F-FDF77042C6A2}" type="pres">
      <dgm:prSet presAssocID="{6F9094BE-5ABF-4CC6-A414-EA7FFBAF10E9}" presName="bottomLine" presStyleLbl="alignNode1" presStyleIdx="3" presStyleCnt="8">
        <dgm:presLayoutVars/>
      </dgm:prSet>
      <dgm:spPr/>
    </dgm:pt>
    <dgm:pt modelId="{1AA6AFD6-6DAA-4DB3-8028-6CDC9159630E}" type="pres">
      <dgm:prSet presAssocID="{6F9094BE-5ABF-4CC6-A414-EA7FFBAF10E9}" presName="nodeText" presStyleLbl="bgAccFollowNode1" presStyleIdx="1" presStyleCnt="4">
        <dgm:presLayoutVars>
          <dgm:bulletEnabled val="1"/>
        </dgm:presLayoutVars>
      </dgm:prSet>
      <dgm:spPr/>
    </dgm:pt>
    <dgm:pt modelId="{770AB601-4BA8-4AF5-84AB-9AA84D12426B}" type="pres">
      <dgm:prSet presAssocID="{C449B67D-2599-4179-A146-A4DF30E926D1}" presName="sibTrans" presStyleCnt="0"/>
      <dgm:spPr/>
    </dgm:pt>
    <dgm:pt modelId="{CD257229-BF1D-431E-AC06-949C25459DC6}" type="pres">
      <dgm:prSet presAssocID="{5B6552CC-19FE-4148-A7FC-33510B334AEE}" presName="compositeNode" presStyleCnt="0">
        <dgm:presLayoutVars>
          <dgm:bulletEnabled val="1"/>
        </dgm:presLayoutVars>
      </dgm:prSet>
      <dgm:spPr/>
    </dgm:pt>
    <dgm:pt modelId="{2C9E8F5D-7530-45D4-8154-D0BCBB86E5E4}" type="pres">
      <dgm:prSet presAssocID="{5B6552CC-19FE-4148-A7FC-33510B334AEE}" presName="bgRect" presStyleLbl="bgAccFollowNode1" presStyleIdx="2" presStyleCnt="4"/>
      <dgm:spPr/>
    </dgm:pt>
    <dgm:pt modelId="{EDFD6AF7-5463-471F-BA59-8D9DE96D591F}" type="pres">
      <dgm:prSet presAssocID="{D15A0AA2-CF66-4341-85F7-4B07B75DF712}" presName="sibTransNodeCircle" presStyleLbl="alignNode1" presStyleIdx="4" presStyleCnt="8">
        <dgm:presLayoutVars>
          <dgm:chMax val="0"/>
          <dgm:bulletEnabled/>
        </dgm:presLayoutVars>
      </dgm:prSet>
      <dgm:spPr/>
    </dgm:pt>
    <dgm:pt modelId="{3D6D4DE4-0C3B-4015-8E93-5D68D65C6D9A}" type="pres">
      <dgm:prSet presAssocID="{5B6552CC-19FE-4148-A7FC-33510B334AEE}" presName="bottomLine" presStyleLbl="alignNode1" presStyleIdx="5" presStyleCnt="8">
        <dgm:presLayoutVars/>
      </dgm:prSet>
      <dgm:spPr/>
    </dgm:pt>
    <dgm:pt modelId="{B81DD4CD-8040-497F-846C-A62065450440}" type="pres">
      <dgm:prSet presAssocID="{5B6552CC-19FE-4148-A7FC-33510B334AEE}" presName="nodeText" presStyleLbl="bgAccFollowNode1" presStyleIdx="2" presStyleCnt="4">
        <dgm:presLayoutVars>
          <dgm:bulletEnabled val="1"/>
        </dgm:presLayoutVars>
      </dgm:prSet>
      <dgm:spPr/>
    </dgm:pt>
    <dgm:pt modelId="{D16867B6-BF2D-4376-BCCF-94D071D8D993}" type="pres">
      <dgm:prSet presAssocID="{D15A0AA2-CF66-4341-85F7-4B07B75DF712}" presName="sibTrans" presStyleCnt="0"/>
      <dgm:spPr/>
    </dgm:pt>
    <dgm:pt modelId="{7C7BE4F6-0258-4E93-89CA-A77F030BFDE4}" type="pres">
      <dgm:prSet presAssocID="{FAB841D7-BA76-44C8-8CC8-A1D1BC20A80B}" presName="compositeNode" presStyleCnt="0">
        <dgm:presLayoutVars>
          <dgm:bulletEnabled val="1"/>
        </dgm:presLayoutVars>
      </dgm:prSet>
      <dgm:spPr/>
    </dgm:pt>
    <dgm:pt modelId="{D812FC65-3F36-4AD7-87BE-3A9C90A36E10}" type="pres">
      <dgm:prSet presAssocID="{FAB841D7-BA76-44C8-8CC8-A1D1BC20A80B}" presName="bgRect" presStyleLbl="bgAccFollowNode1" presStyleIdx="3" presStyleCnt="4"/>
      <dgm:spPr/>
    </dgm:pt>
    <dgm:pt modelId="{546F0A9B-558A-4086-B89F-742D029CD4CF}" type="pres">
      <dgm:prSet presAssocID="{DBC637BE-DE15-4711-84F6-B065F0757350}" presName="sibTransNodeCircle" presStyleLbl="alignNode1" presStyleIdx="6" presStyleCnt="8">
        <dgm:presLayoutVars>
          <dgm:chMax val="0"/>
          <dgm:bulletEnabled/>
        </dgm:presLayoutVars>
      </dgm:prSet>
      <dgm:spPr/>
    </dgm:pt>
    <dgm:pt modelId="{33BA8068-94A3-4C7D-8A29-A3FA5D33F5EF}" type="pres">
      <dgm:prSet presAssocID="{FAB841D7-BA76-44C8-8CC8-A1D1BC20A80B}" presName="bottomLine" presStyleLbl="alignNode1" presStyleIdx="7" presStyleCnt="8">
        <dgm:presLayoutVars/>
      </dgm:prSet>
      <dgm:spPr/>
    </dgm:pt>
    <dgm:pt modelId="{C58D807F-3F8A-42B1-B97D-F5263FA91C91}" type="pres">
      <dgm:prSet presAssocID="{FAB841D7-BA76-44C8-8CC8-A1D1BC20A80B}" presName="nodeText" presStyleLbl="bgAccFollowNode1" presStyleIdx="3" presStyleCnt="4">
        <dgm:presLayoutVars>
          <dgm:bulletEnabled val="1"/>
        </dgm:presLayoutVars>
      </dgm:prSet>
      <dgm:spPr/>
    </dgm:pt>
  </dgm:ptLst>
  <dgm:cxnLst>
    <dgm:cxn modelId="{2FBE1308-E046-46CF-968F-3409F70AC84D}" srcId="{180F94D9-E21B-448C-8293-F738FFD76EF9}" destId="{FAB841D7-BA76-44C8-8CC8-A1D1BC20A80B}" srcOrd="3" destOrd="0" parTransId="{1137F4CC-D46E-4730-AEA5-803EE451CAE7}" sibTransId="{DBC637BE-DE15-4711-84F6-B065F0757350}"/>
    <dgm:cxn modelId="{22CEF60B-111A-4240-8EED-15EE75ED9F9F}" type="presOf" srcId="{6F9094BE-5ABF-4CC6-A414-EA7FFBAF10E9}" destId="{73C56359-FC51-45FD-9CDA-7ABF1C44523C}" srcOrd="0" destOrd="0" presId="urn:microsoft.com/office/officeart/2016/7/layout/BasicLinearProcessNumbered"/>
    <dgm:cxn modelId="{06674C0D-BA35-44EC-91BC-3B9A84D1C0E9}" type="presOf" srcId="{FAB841D7-BA76-44C8-8CC8-A1D1BC20A80B}" destId="{D812FC65-3F36-4AD7-87BE-3A9C90A36E10}" srcOrd="0" destOrd="0" presId="urn:microsoft.com/office/officeart/2016/7/layout/BasicLinearProcessNumbered"/>
    <dgm:cxn modelId="{002D4224-A5B7-40A8-83C4-A540BFF50738}" type="presOf" srcId="{53FBDFDA-FA8B-4639-8614-89C83A793E41}" destId="{B0D181E2-BABE-4D60-BE30-600FCD757EDA}" srcOrd="0" destOrd="0" presId="urn:microsoft.com/office/officeart/2016/7/layout/BasicLinearProcessNumbered"/>
    <dgm:cxn modelId="{379AC23B-11A2-4D3F-B0BD-9B57F56C5882}" type="presOf" srcId="{180F94D9-E21B-448C-8293-F738FFD76EF9}" destId="{92724D00-6025-454A-A975-7A4B8743F13F}" srcOrd="0" destOrd="0" presId="urn:microsoft.com/office/officeart/2016/7/layout/BasicLinearProcessNumbered"/>
    <dgm:cxn modelId="{F10DC646-BD27-44FD-AA56-CE35D45F43B0}" srcId="{180F94D9-E21B-448C-8293-F738FFD76EF9}" destId="{5B6552CC-19FE-4148-A7FC-33510B334AEE}" srcOrd="2" destOrd="0" parTransId="{0E197E8F-518C-4CA1-8048-AFE6030F86E0}" sibTransId="{D15A0AA2-CF66-4341-85F7-4B07B75DF712}"/>
    <dgm:cxn modelId="{E82F3A4B-CBB3-4AE6-96F5-703347632C28}" type="presOf" srcId="{68A6B84C-AE7B-4413-8896-F8F5684B4E80}" destId="{2C9A50D7-312E-40FE-9BBD-EF4812AF6C9B}" srcOrd="1" destOrd="0" presId="urn:microsoft.com/office/officeart/2016/7/layout/BasicLinearProcessNumbered"/>
    <dgm:cxn modelId="{7502C16C-E0C2-4093-9EF2-FDC6BE6E2863}" type="presOf" srcId="{DBC637BE-DE15-4711-84F6-B065F0757350}" destId="{546F0A9B-558A-4086-B89F-742D029CD4CF}" srcOrd="0" destOrd="0" presId="urn:microsoft.com/office/officeart/2016/7/layout/BasicLinearProcessNumbered"/>
    <dgm:cxn modelId="{821D5B6F-BAA5-4318-A87A-D7BD9E8D76BF}" type="presOf" srcId="{6F9094BE-5ABF-4CC6-A414-EA7FFBAF10E9}" destId="{1AA6AFD6-6DAA-4DB3-8028-6CDC9159630E}" srcOrd="1" destOrd="0" presId="urn:microsoft.com/office/officeart/2016/7/layout/BasicLinearProcessNumbered"/>
    <dgm:cxn modelId="{617AC84F-D05E-40AB-A6C7-47CE3AA80988}" type="presOf" srcId="{68A6B84C-AE7B-4413-8896-F8F5684B4E80}" destId="{C9BBF66A-1696-4004-B7E2-80E1C343D07D}" srcOrd="0" destOrd="0" presId="urn:microsoft.com/office/officeart/2016/7/layout/BasicLinearProcessNumbered"/>
    <dgm:cxn modelId="{07A92E77-D7FA-4164-8836-E23522C55A4D}" type="presOf" srcId="{5B6552CC-19FE-4148-A7FC-33510B334AEE}" destId="{2C9E8F5D-7530-45D4-8154-D0BCBB86E5E4}" srcOrd="0" destOrd="0" presId="urn:microsoft.com/office/officeart/2016/7/layout/BasicLinearProcessNumbered"/>
    <dgm:cxn modelId="{D85EFC91-FA4A-47FA-B9BB-BC99AE76284C}" type="presOf" srcId="{FAB841D7-BA76-44C8-8CC8-A1D1BC20A80B}" destId="{C58D807F-3F8A-42B1-B97D-F5263FA91C91}" srcOrd="1" destOrd="0" presId="urn:microsoft.com/office/officeart/2016/7/layout/BasicLinearProcessNumbered"/>
    <dgm:cxn modelId="{A79827A8-6508-400C-AC8A-DC30156D23DC}" srcId="{180F94D9-E21B-448C-8293-F738FFD76EF9}" destId="{6F9094BE-5ABF-4CC6-A414-EA7FFBAF10E9}" srcOrd="1" destOrd="0" parTransId="{1FDA7981-27FF-4571-99D5-00D9C24A7CD4}" sibTransId="{C449B67D-2599-4179-A146-A4DF30E926D1}"/>
    <dgm:cxn modelId="{555A86B8-8E29-4385-ABD5-153D8DDA40CA}" type="presOf" srcId="{C449B67D-2599-4179-A146-A4DF30E926D1}" destId="{6C04BDCF-0AEF-4FEC-ADE6-D7A2F1EFF662}" srcOrd="0" destOrd="0" presId="urn:microsoft.com/office/officeart/2016/7/layout/BasicLinearProcessNumbered"/>
    <dgm:cxn modelId="{171130BA-EF26-4AE4-887E-A97B4811EFBB}" srcId="{180F94D9-E21B-448C-8293-F738FFD76EF9}" destId="{68A6B84C-AE7B-4413-8896-F8F5684B4E80}" srcOrd="0" destOrd="0" parTransId="{BD0D867D-214A-4A11-9393-A1161491640E}" sibTransId="{53FBDFDA-FA8B-4639-8614-89C83A793E41}"/>
    <dgm:cxn modelId="{18B3F9D3-9574-4BC9-8BF8-F0F39651C527}" type="presOf" srcId="{5B6552CC-19FE-4148-A7FC-33510B334AEE}" destId="{B81DD4CD-8040-497F-846C-A62065450440}" srcOrd="1" destOrd="0" presId="urn:microsoft.com/office/officeart/2016/7/layout/BasicLinearProcessNumbered"/>
    <dgm:cxn modelId="{00B32FF0-D540-4D36-A6E7-1088844973AD}" type="presOf" srcId="{D15A0AA2-CF66-4341-85F7-4B07B75DF712}" destId="{EDFD6AF7-5463-471F-BA59-8D9DE96D591F}" srcOrd="0" destOrd="0" presId="urn:microsoft.com/office/officeart/2016/7/layout/BasicLinearProcessNumbered"/>
    <dgm:cxn modelId="{24C9880D-3601-40CA-AED5-7692ADD8A69B}" type="presParOf" srcId="{92724D00-6025-454A-A975-7A4B8743F13F}" destId="{73B5B992-73A4-4BDC-A36C-9A7607BC08D4}" srcOrd="0" destOrd="0" presId="urn:microsoft.com/office/officeart/2016/7/layout/BasicLinearProcessNumbered"/>
    <dgm:cxn modelId="{5E96825D-7D39-4D27-9592-6D873B8E205F}" type="presParOf" srcId="{73B5B992-73A4-4BDC-A36C-9A7607BC08D4}" destId="{C9BBF66A-1696-4004-B7E2-80E1C343D07D}" srcOrd="0" destOrd="0" presId="urn:microsoft.com/office/officeart/2016/7/layout/BasicLinearProcessNumbered"/>
    <dgm:cxn modelId="{63315D20-1512-4263-B060-A68A9B2412BB}" type="presParOf" srcId="{73B5B992-73A4-4BDC-A36C-9A7607BC08D4}" destId="{B0D181E2-BABE-4D60-BE30-600FCD757EDA}" srcOrd="1" destOrd="0" presId="urn:microsoft.com/office/officeart/2016/7/layout/BasicLinearProcessNumbered"/>
    <dgm:cxn modelId="{37693317-E352-4FEF-82A1-462BA9DF1D5A}" type="presParOf" srcId="{73B5B992-73A4-4BDC-A36C-9A7607BC08D4}" destId="{F9323297-86D2-4C00-84C8-1A2C9BCB2754}" srcOrd="2" destOrd="0" presId="urn:microsoft.com/office/officeart/2016/7/layout/BasicLinearProcessNumbered"/>
    <dgm:cxn modelId="{DA59E150-2F96-4D92-BC2E-6219B758A833}" type="presParOf" srcId="{73B5B992-73A4-4BDC-A36C-9A7607BC08D4}" destId="{2C9A50D7-312E-40FE-9BBD-EF4812AF6C9B}" srcOrd="3" destOrd="0" presId="urn:microsoft.com/office/officeart/2016/7/layout/BasicLinearProcessNumbered"/>
    <dgm:cxn modelId="{E8F4B53B-0217-4170-B14C-5FDFECEE8DDC}" type="presParOf" srcId="{92724D00-6025-454A-A975-7A4B8743F13F}" destId="{5035D384-53F3-4085-8883-4BEA960ED3C6}" srcOrd="1" destOrd="0" presId="urn:microsoft.com/office/officeart/2016/7/layout/BasicLinearProcessNumbered"/>
    <dgm:cxn modelId="{F786F9EE-1BEF-47F3-A6B3-395C7FF047EB}" type="presParOf" srcId="{92724D00-6025-454A-A975-7A4B8743F13F}" destId="{67D59D83-6A37-4328-BEF7-26F214231A8D}" srcOrd="2" destOrd="0" presId="urn:microsoft.com/office/officeart/2016/7/layout/BasicLinearProcessNumbered"/>
    <dgm:cxn modelId="{77D23AD5-D50E-47A0-A610-FCFADBF53D6E}" type="presParOf" srcId="{67D59D83-6A37-4328-BEF7-26F214231A8D}" destId="{73C56359-FC51-45FD-9CDA-7ABF1C44523C}" srcOrd="0" destOrd="0" presId="urn:microsoft.com/office/officeart/2016/7/layout/BasicLinearProcessNumbered"/>
    <dgm:cxn modelId="{71DCA247-5F7A-4228-8607-960C942FD61E}" type="presParOf" srcId="{67D59D83-6A37-4328-BEF7-26F214231A8D}" destId="{6C04BDCF-0AEF-4FEC-ADE6-D7A2F1EFF662}" srcOrd="1" destOrd="0" presId="urn:microsoft.com/office/officeart/2016/7/layout/BasicLinearProcessNumbered"/>
    <dgm:cxn modelId="{69DBB635-6160-4722-A2A5-D6BA4F6B9C9C}" type="presParOf" srcId="{67D59D83-6A37-4328-BEF7-26F214231A8D}" destId="{43263016-C5EC-4689-A14F-FDF77042C6A2}" srcOrd="2" destOrd="0" presId="urn:microsoft.com/office/officeart/2016/7/layout/BasicLinearProcessNumbered"/>
    <dgm:cxn modelId="{A9561470-02B0-4500-8858-6E79AC4EF23C}" type="presParOf" srcId="{67D59D83-6A37-4328-BEF7-26F214231A8D}" destId="{1AA6AFD6-6DAA-4DB3-8028-6CDC9159630E}" srcOrd="3" destOrd="0" presId="urn:microsoft.com/office/officeart/2016/7/layout/BasicLinearProcessNumbered"/>
    <dgm:cxn modelId="{00B88B3F-9CD7-4073-B282-8C7F7A460F69}" type="presParOf" srcId="{92724D00-6025-454A-A975-7A4B8743F13F}" destId="{770AB601-4BA8-4AF5-84AB-9AA84D12426B}" srcOrd="3" destOrd="0" presId="urn:microsoft.com/office/officeart/2016/7/layout/BasicLinearProcessNumbered"/>
    <dgm:cxn modelId="{87C2C734-2299-4DD1-80C5-A46C80D86AF7}" type="presParOf" srcId="{92724D00-6025-454A-A975-7A4B8743F13F}" destId="{CD257229-BF1D-431E-AC06-949C25459DC6}" srcOrd="4" destOrd="0" presId="urn:microsoft.com/office/officeart/2016/7/layout/BasicLinearProcessNumbered"/>
    <dgm:cxn modelId="{39E65D0F-2213-4859-9C00-C05EF2F91F8C}" type="presParOf" srcId="{CD257229-BF1D-431E-AC06-949C25459DC6}" destId="{2C9E8F5D-7530-45D4-8154-D0BCBB86E5E4}" srcOrd="0" destOrd="0" presId="urn:microsoft.com/office/officeart/2016/7/layout/BasicLinearProcessNumbered"/>
    <dgm:cxn modelId="{0C33AE63-DBEF-44C8-8A3C-3C626264FD26}" type="presParOf" srcId="{CD257229-BF1D-431E-AC06-949C25459DC6}" destId="{EDFD6AF7-5463-471F-BA59-8D9DE96D591F}" srcOrd="1" destOrd="0" presId="urn:microsoft.com/office/officeart/2016/7/layout/BasicLinearProcessNumbered"/>
    <dgm:cxn modelId="{4E5AAA0E-CE3A-49F6-AA80-284D1A990DD1}" type="presParOf" srcId="{CD257229-BF1D-431E-AC06-949C25459DC6}" destId="{3D6D4DE4-0C3B-4015-8E93-5D68D65C6D9A}" srcOrd="2" destOrd="0" presId="urn:microsoft.com/office/officeart/2016/7/layout/BasicLinearProcessNumbered"/>
    <dgm:cxn modelId="{96793157-FB2B-4593-85DE-49515F15D6E3}" type="presParOf" srcId="{CD257229-BF1D-431E-AC06-949C25459DC6}" destId="{B81DD4CD-8040-497F-846C-A62065450440}" srcOrd="3" destOrd="0" presId="urn:microsoft.com/office/officeart/2016/7/layout/BasicLinearProcessNumbered"/>
    <dgm:cxn modelId="{22E2BA50-ED07-4173-A00F-BC4B2379C870}" type="presParOf" srcId="{92724D00-6025-454A-A975-7A4B8743F13F}" destId="{D16867B6-BF2D-4376-BCCF-94D071D8D993}" srcOrd="5" destOrd="0" presId="urn:microsoft.com/office/officeart/2016/7/layout/BasicLinearProcessNumbered"/>
    <dgm:cxn modelId="{0F9DE135-5622-498F-A383-E23C7440758E}" type="presParOf" srcId="{92724D00-6025-454A-A975-7A4B8743F13F}" destId="{7C7BE4F6-0258-4E93-89CA-A77F030BFDE4}" srcOrd="6" destOrd="0" presId="urn:microsoft.com/office/officeart/2016/7/layout/BasicLinearProcessNumbered"/>
    <dgm:cxn modelId="{D320A2BF-4AFC-44AA-AE38-12368D0F7066}" type="presParOf" srcId="{7C7BE4F6-0258-4E93-89CA-A77F030BFDE4}" destId="{D812FC65-3F36-4AD7-87BE-3A9C90A36E10}" srcOrd="0" destOrd="0" presId="urn:microsoft.com/office/officeart/2016/7/layout/BasicLinearProcessNumbered"/>
    <dgm:cxn modelId="{3714D856-B7A9-4ACD-AF12-DAA2282A8582}" type="presParOf" srcId="{7C7BE4F6-0258-4E93-89CA-A77F030BFDE4}" destId="{546F0A9B-558A-4086-B89F-742D029CD4CF}" srcOrd="1" destOrd="0" presId="urn:microsoft.com/office/officeart/2016/7/layout/BasicLinearProcessNumbered"/>
    <dgm:cxn modelId="{A1AC08C7-CCE2-4E28-B0C2-050DD6BBA100}" type="presParOf" srcId="{7C7BE4F6-0258-4E93-89CA-A77F030BFDE4}" destId="{33BA8068-94A3-4C7D-8A29-A3FA5D33F5EF}" srcOrd="2" destOrd="0" presId="urn:microsoft.com/office/officeart/2016/7/layout/BasicLinearProcessNumbered"/>
    <dgm:cxn modelId="{AAC3AB76-43F4-4D4E-A5C5-7A37D989E000}" type="presParOf" srcId="{7C7BE4F6-0258-4E93-89CA-A77F030BFDE4}" destId="{C58D807F-3F8A-42B1-B97D-F5263FA91C91}"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AAADA-99BC-40A8-817E-3C5019BCA6B1}">
      <dsp:nvSpPr>
        <dsp:cNvPr id="0" name=""/>
        <dsp:cNvSpPr/>
      </dsp:nvSpPr>
      <dsp:spPr>
        <a:xfrm>
          <a:off x="0" y="24960"/>
          <a:ext cx="4914900" cy="685256"/>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18CCF670-27ED-4552-822D-567C92313A89}">
      <dsp:nvSpPr>
        <dsp:cNvPr id="0" name=""/>
        <dsp:cNvSpPr/>
      </dsp:nvSpPr>
      <dsp:spPr>
        <a:xfrm>
          <a:off x="207290" y="157399"/>
          <a:ext cx="376891" cy="3768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9C1485-F934-4268-98DA-9ECC70141627}">
      <dsp:nvSpPr>
        <dsp:cNvPr id="0" name=""/>
        <dsp:cNvSpPr/>
      </dsp:nvSpPr>
      <dsp:spPr>
        <a:xfrm>
          <a:off x="791471" y="3217"/>
          <a:ext cx="4123428" cy="6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23" tIns="72523" rIns="72523" bIns="72523"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It’s the Law</a:t>
          </a:r>
        </a:p>
      </dsp:txBody>
      <dsp:txXfrm>
        <a:off x="791471" y="3217"/>
        <a:ext cx="4123428" cy="685256"/>
      </dsp:txXfrm>
    </dsp:sp>
    <dsp:sp modelId="{5EBBC849-9C10-4429-A17B-8B2FE53A882D}">
      <dsp:nvSpPr>
        <dsp:cNvPr id="0" name=""/>
        <dsp:cNvSpPr/>
      </dsp:nvSpPr>
      <dsp:spPr>
        <a:xfrm>
          <a:off x="0" y="881531"/>
          <a:ext cx="4914900" cy="685256"/>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9584897B-A846-4E6D-BC68-AA99F85953E7}">
      <dsp:nvSpPr>
        <dsp:cNvPr id="0" name=""/>
        <dsp:cNvSpPr/>
      </dsp:nvSpPr>
      <dsp:spPr>
        <a:xfrm>
          <a:off x="207290" y="1013970"/>
          <a:ext cx="376891" cy="3768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2C57A9-6858-448F-94D8-CD09B4A8721D}">
      <dsp:nvSpPr>
        <dsp:cNvPr id="0" name=""/>
        <dsp:cNvSpPr/>
      </dsp:nvSpPr>
      <dsp:spPr>
        <a:xfrm>
          <a:off x="791471" y="859788"/>
          <a:ext cx="4123428" cy="6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23" tIns="72523" rIns="72523" bIns="72523"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Hearings and Notices</a:t>
          </a:r>
        </a:p>
      </dsp:txBody>
      <dsp:txXfrm>
        <a:off x="791471" y="859788"/>
        <a:ext cx="4123428" cy="685256"/>
      </dsp:txXfrm>
    </dsp:sp>
    <dsp:sp modelId="{33924353-5B08-4189-B4DF-484E69F7D3CD}">
      <dsp:nvSpPr>
        <dsp:cNvPr id="0" name=""/>
        <dsp:cNvSpPr/>
      </dsp:nvSpPr>
      <dsp:spPr>
        <a:xfrm>
          <a:off x="0" y="1738102"/>
          <a:ext cx="4914900" cy="685256"/>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FA8F36C-4142-4311-97A3-B206DD23A5E8}">
      <dsp:nvSpPr>
        <dsp:cNvPr id="0" name=""/>
        <dsp:cNvSpPr/>
      </dsp:nvSpPr>
      <dsp:spPr>
        <a:xfrm>
          <a:off x="207290" y="1870541"/>
          <a:ext cx="376891" cy="3768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B6767-16C6-4C35-B9F0-D318EC123486}">
      <dsp:nvSpPr>
        <dsp:cNvPr id="0" name=""/>
        <dsp:cNvSpPr/>
      </dsp:nvSpPr>
      <dsp:spPr>
        <a:xfrm>
          <a:off x="791471" y="1716359"/>
          <a:ext cx="4123428" cy="6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23" tIns="72523" rIns="72523" bIns="72523"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Inspection/Audit</a:t>
          </a:r>
        </a:p>
      </dsp:txBody>
      <dsp:txXfrm>
        <a:off x="791471" y="1716359"/>
        <a:ext cx="4123428" cy="685256"/>
      </dsp:txXfrm>
    </dsp:sp>
    <dsp:sp modelId="{12C6D538-2E9B-47A3-AABD-448B03BCC4C5}">
      <dsp:nvSpPr>
        <dsp:cNvPr id="0" name=""/>
        <dsp:cNvSpPr/>
      </dsp:nvSpPr>
      <dsp:spPr>
        <a:xfrm>
          <a:off x="0" y="2594673"/>
          <a:ext cx="4914900" cy="685256"/>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0D40868A-2311-49C3-9D3A-93EEC94FB02F}">
      <dsp:nvSpPr>
        <dsp:cNvPr id="0" name=""/>
        <dsp:cNvSpPr/>
      </dsp:nvSpPr>
      <dsp:spPr>
        <a:xfrm>
          <a:off x="207290" y="2727112"/>
          <a:ext cx="376891" cy="3768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0E5191-97DA-4BDF-A380-3CA5D111FF08}">
      <dsp:nvSpPr>
        <dsp:cNvPr id="0" name=""/>
        <dsp:cNvSpPr/>
      </dsp:nvSpPr>
      <dsp:spPr>
        <a:xfrm>
          <a:off x="791471" y="2572930"/>
          <a:ext cx="4123428" cy="6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23" tIns="72523" rIns="72523" bIns="72523"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Authorized by Ordinance</a:t>
          </a:r>
        </a:p>
      </dsp:txBody>
      <dsp:txXfrm>
        <a:off x="791471" y="2572930"/>
        <a:ext cx="4123428" cy="685256"/>
      </dsp:txXfrm>
    </dsp:sp>
    <dsp:sp modelId="{AD06F717-50F7-48E7-B098-0EECF3DCF188}">
      <dsp:nvSpPr>
        <dsp:cNvPr id="0" name=""/>
        <dsp:cNvSpPr/>
      </dsp:nvSpPr>
      <dsp:spPr>
        <a:xfrm>
          <a:off x="0" y="3429000"/>
          <a:ext cx="4914900" cy="685256"/>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1059807-5E36-4314-AC00-38617B5E3FAD}">
      <dsp:nvSpPr>
        <dsp:cNvPr id="0" name=""/>
        <dsp:cNvSpPr/>
      </dsp:nvSpPr>
      <dsp:spPr>
        <a:xfrm>
          <a:off x="207290" y="3583683"/>
          <a:ext cx="376891" cy="3768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6CAC0F-B3E7-4CC3-922F-C452D6031DD2}">
      <dsp:nvSpPr>
        <dsp:cNvPr id="0" name=""/>
        <dsp:cNvSpPr/>
      </dsp:nvSpPr>
      <dsp:spPr>
        <a:xfrm>
          <a:off x="791471" y="3429501"/>
          <a:ext cx="4123428" cy="68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23" tIns="72523" rIns="72523" bIns="72523"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C00000"/>
              </a:solidFill>
            </a:rPr>
            <a:t>Structurally Balanced</a:t>
          </a:r>
        </a:p>
      </dsp:txBody>
      <dsp:txXfrm>
        <a:off x="791471" y="3429501"/>
        <a:ext cx="4123428" cy="68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549A-FD73-49C7-A234-DA2D8DD7D92D}">
      <dsp:nvSpPr>
        <dsp:cNvPr id="0" name=""/>
        <dsp:cNvSpPr/>
      </dsp:nvSpPr>
      <dsp:spPr>
        <a:xfrm>
          <a:off x="0" y="339328"/>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Ad Valorem</a:t>
          </a:r>
        </a:p>
      </dsp:txBody>
      <dsp:txXfrm>
        <a:off x="77418" y="416746"/>
        <a:ext cx="2488351" cy="1431076"/>
      </dsp:txXfrm>
    </dsp:sp>
    <dsp:sp modelId="{23A739D6-A36F-4FFC-A0E0-DD58DC1076C2}">
      <dsp:nvSpPr>
        <dsp:cNvPr id="0" name=""/>
        <dsp:cNvSpPr/>
      </dsp:nvSpPr>
      <dsp:spPr>
        <a:xfrm>
          <a:off x="2907506" y="339328"/>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Sales Tax</a:t>
          </a:r>
        </a:p>
      </dsp:txBody>
      <dsp:txXfrm>
        <a:off x="2984924" y="416746"/>
        <a:ext cx="2488351" cy="1431076"/>
      </dsp:txXfrm>
    </dsp:sp>
    <dsp:sp modelId="{5B6130E6-86CA-4A74-87AE-C4C6DB1525E6}">
      <dsp:nvSpPr>
        <dsp:cNvPr id="0" name=""/>
        <dsp:cNvSpPr/>
      </dsp:nvSpPr>
      <dsp:spPr>
        <a:xfrm>
          <a:off x="5815012" y="339328"/>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Franchise Fees/Utility Transfers</a:t>
          </a:r>
        </a:p>
      </dsp:txBody>
      <dsp:txXfrm>
        <a:off x="5892430" y="416746"/>
        <a:ext cx="2488351" cy="1431076"/>
      </dsp:txXfrm>
    </dsp:sp>
    <dsp:sp modelId="{A9B0259A-7BB3-4840-8282-CE0C9B7F34BF}">
      <dsp:nvSpPr>
        <dsp:cNvPr id="0" name=""/>
        <dsp:cNvSpPr/>
      </dsp:nvSpPr>
      <dsp:spPr>
        <a:xfrm>
          <a:off x="1453753" y="2189559"/>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Fines and Forfeitures</a:t>
          </a:r>
        </a:p>
      </dsp:txBody>
      <dsp:txXfrm>
        <a:off x="1531171" y="2266977"/>
        <a:ext cx="2488351" cy="1431076"/>
      </dsp:txXfrm>
    </dsp:sp>
    <dsp:sp modelId="{364A6374-3D38-4950-9441-F4A483A08A4A}">
      <dsp:nvSpPr>
        <dsp:cNvPr id="0" name=""/>
        <dsp:cNvSpPr/>
      </dsp:nvSpPr>
      <dsp:spPr>
        <a:xfrm>
          <a:off x="4361259" y="2189559"/>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Permits</a:t>
          </a:r>
        </a:p>
      </dsp:txBody>
      <dsp:txXfrm>
        <a:off x="4438677" y="2266977"/>
        <a:ext cx="2488351" cy="1431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975E3-143A-4260-8ABA-29B162694E08}">
      <dsp:nvSpPr>
        <dsp:cNvPr id="0" name=""/>
        <dsp:cNvSpPr/>
      </dsp:nvSpPr>
      <dsp:spPr>
        <a:xfrm>
          <a:off x="0" y="0"/>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2D9A8F39-BEA5-45EF-9FDB-73E78E025856}">
      <dsp:nvSpPr>
        <dsp:cNvPr id="0" name=""/>
        <dsp:cNvSpPr/>
      </dsp:nvSpPr>
      <dsp:spPr>
        <a:xfrm>
          <a:off x="212014" y="161956"/>
          <a:ext cx="385858" cy="385481"/>
        </a:xfrm>
        <a:prstGeom prst="rect">
          <a:avLst/>
        </a:prstGeom>
        <a:blipFill>
          <a:blip xmlns:r="http://schemas.openxmlformats.org/officeDocument/2006/relationships" r:embed="rId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7FE52D-5B25-4BE1-A2F4-E76506C87B92}">
      <dsp:nvSpPr>
        <dsp:cNvPr id="0" name=""/>
        <dsp:cNvSpPr/>
      </dsp:nvSpPr>
      <dsp:spPr>
        <a:xfrm>
          <a:off x="748998" y="15968"/>
          <a:ext cx="2598471"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Water &amp; Sewer Fund</a:t>
          </a:r>
        </a:p>
      </dsp:txBody>
      <dsp:txXfrm>
        <a:off x="748998" y="15968"/>
        <a:ext cx="2598471" cy="722777"/>
      </dsp:txXfrm>
    </dsp:sp>
    <dsp:sp modelId="{6F04ACC5-C0F3-4F3A-BF40-E0B26B8222E1}">
      <dsp:nvSpPr>
        <dsp:cNvPr id="0" name=""/>
        <dsp:cNvSpPr/>
      </dsp:nvSpPr>
      <dsp:spPr>
        <a:xfrm>
          <a:off x="2805933" y="4259"/>
          <a:ext cx="1617250" cy="7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6" tIns="74176" rIns="74176" bIns="74176"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2805933" y="4259"/>
        <a:ext cx="1617250" cy="700875"/>
      </dsp:txXfrm>
    </dsp:sp>
    <dsp:sp modelId="{BE2EC231-2439-4553-88B4-BA2B6678D177}">
      <dsp:nvSpPr>
        <dsp:cNvPr id="0" name=""/>
        <dsp:cNvSpPr/>
      </dsp:nvSpPr>
      <dsp:spPr>
        <a:xfrm>
          <a:off x="0" y="907731"/>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363FC86E-FB46-42CB-9EB7-2EC15B2FDB2E}">
      <dsp:nvSpPr>
        <dsp:cNvPr id="0" name=""/>
        <dsp:cNvSpPr/>
      </dsp:nvSpPr>
      <dsp:spPr>
        <a:xfrm>
          <a:off x="212014" y="1065428"/>
          <a:ext cx="385858" cy="385481"/>
        </a:xfrm>
        <a:prstGeom prst="rect">
          <a:avLst/>
        </a:prstGeom>
        <a:blipFill>
          <a:blip xmlns:r="http://schemas.openxmlformats.org/officeDocument/2006/relationships" r:embed="rId3"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77881A-594E-4B11-934F-E05489A539C5}">
      <dsp:nvSpPr>
        <dsp:cNvPr id="0" name=""/>
        <dsp:cNvSpPr/>
      </dsp:nvSpPr>
      <dsp:spPr>
        <a:xfrm>
          <a:off x="815756" y="913585"/>
          <a:ext cx="1996045"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Solid Waste Fund</a:t>
          </a:r>
        </a:p>
      </dsp:txBody>
      <dsp:txXfrm>
        <a:off x="815756" y="913585"/>
        <a:ext cx="1996045" cy="722777"/>
      </dsp:txXfrm>
    </dsp:sp>
    <dsp:sp modelId="{F36641C2-7FF9-41C1-AE7B-4F106FFB000A}">
      <dsp:nvSpPr>
        <dsp:cNvPr id="0" name=""/>
        <dsp:cNvSpPr/>
      </dsp:nvSpPr>
      <dsp:spPr>
        <a:xfrm>
          <a:off x="2805933" y="907731"/>
          <a:ext cx="1617250" cy="7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6" tIns="74176" rIns="74176" bIns="74176"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2805933" y="907731"/>
        <a:ext cx="1617250" cy="700875"/>
      </dsp:txXfrm>
    </dsp:sp>
    <dsp:sp modelId="{E19E62AD-6CE4-4DDA-A347-2C0BB05EB696}">
      <dsp:nvSpPr>
        <dsp:cNvPr id="0" name=""/>
        <dsp:cNvSpPr/>
      </dsp:nvSpPr>
      <dsp:spPr>
        <a:xfrm>
          <a:off x="0" y="1811203"/>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9D77B94A-C73F-4D22-A019-331C7EA49F69}">
      <dsp:nvSpPr>
        <dsp:cNvPr id="0" name=""/>
        <dsp:cNvSpPr/>
      </dsp:nvSpPr>
      <dsp:spPr>
        <a:xfrm>
          <a:off x="212014" y="1968900"/>
          <a:ext cx="385858" cy="385481"/>
        </a:xfrm>
        <a:prstGeom prst="rect">
          <a:avLst/>
        </a:prstGeom>
        <a:blipFill>
          <a:blip xmlns:r="http://schemas.openxmlformats.org/officeDocument/2006/relationships" r:embed="rId5"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0DB980-07E7-44A1-86C3-DB7C8697B09B}">
      <dsp:nvSpPr>
        <dsp:cNvPr id="0" name=""/>
        <dsp:cNvSpPr/>
      </dsp:nvSpPr>
      <dsp:spPr>
        <a:xfrm>
          <a:off x="809887" y="1811203"/>
          <a:ext cx="3613295"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Municipal Drainage Fund</a:t>
          </a:r>
        </a:p>
      </dsp:txBody>
      <dsp:txXfrm>
        <a:off x="809887" y="1811203"/>
        <a:ext cx="3613295" cy="722777"/>
      </dsp:txXfrm>
    </dsp:sp>
    <dsp:sp modelId="{27CE946A-1795-4807-B883-71D86E0D7110}">
      <dsp:nvSpPr>
        <dsp:cNvPr id="0" name=""/>
        <dsp:cNvSpPr/>
      </dsp:nvSpPr>
      <dsp:spPr>
        <a:xfrm>
          <a:off x="0" y="2714675"/>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4F793D05-C431-43DA-A2CB-1EF69FBE47B6}">
      <dsp:nvSpPr>
        <dsp:cNvPr id="0" name=""/>
        <dsp:cNvSpPr/>
      </dsp:nvSpPr>
      <dsp:spPr>
        <a:xfrm>
          <a:off x="212014" y="2872372"/>
          <a:ext cx="385858" cy="385481"/>
        </a:xfrm>
        <a:prstGeom prst="rect">
          <a:avLst/>
        </a:prstGeom>
        <a:blipFill>
          <a:blip xmlns:r="http://schemas.openxmlformats.org/officeDocument/2006/relationships" r:embed="rId7"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A260DF-3AF4-4FC3-944F-BEE3F84F409C}">
      <dsp:nvSpPr>
        <dsp:cNvPr id="0" name=""/>
        <dsp:cNvSpPr/>
      </dsp:nvSpPr>
      <dsp:spPr>
        <a:xfrm>
          <a:off x="813480" y="2714675"/>
          <a:ext cx="2985325"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Convention and Tourism Fund</a:t>
          </a:r>
        </a:p>
      </dsp:txBody>
      <dsp:txXfrm>
        <a:off x="813480" y="2714675"/>
        <a:ext cx="2985325" cy="722777"/>
      </dsp:txXfrm>
    </dsp:sp>
    <dsp:sp modelId="{E4D762DC-308D-4BA6-8113-61271ABEA885}">
      <dsp:nvSpPr>
        <dsp:cNvPr id="0" name=""/>
        <dsp:cNvSpPr/>
      </dsp:nvSpPr>
      <dsp:spPr>
        <a:xfrm>
          <a:off x="2805933" y="2714675"/>
          <a:ext cx="1617250" cy="7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76" tIns="74176" rIns="74176" bIns="74176"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2805933" y="2714675"/>
        <a:ext cx="1617250" cy="700875"/>
      </dsp:txXfrm>
    </dsp:sp>
    <dsp:sp modelId="{F55CABFB-5D68-4F36-9379-8AA7E43B958D}">
      <dsp:nvSpPr>
        <dsp:cNvPr id="0" name=""/>
        <dsp:cNvSpPr/>
      </dsp:nvSpPr>
      <dsp:spPr>
        <a:xfrm>
          <a:off x="0" y="3618147"/>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7E48CE55-F9E4-4892-A1E3-F19DC52889D1}">
      <dsp:nvSpPr>
        <dsp:cNvPr id="0" name=""/>
        <dsp:cNvSpPr/>
      </dsp:nvSpPr>
      <dsp:spPr>
        <a:xfrm>
          <a:off x="212014" y="3775844"/>
          <a:ext cx="385858" cy="385481"/>
        </a:xfrm>
        <a:prstGeom prst="rect">
          <a:avLst/>
        </a:prstGeom>
        <a:blipFill>
          <a:blip xmlns:r="http://schemas.openxmlformats.org/officeDocument/2006/relationships" r:embed="rId9"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ECDD6-C752-4810-9F6F-A933E431B428}">
      <dsp:nvSpPr>
        <dsp:cNvPr id="0" name=""/>
        <dsp:cNvSpPr/>
      </dsp:nvSpPr>
      <dsp:spPr>
        <a:xfrm>
          <a:off x="809887" y="3618147"/>
          <a:ext cx="3613295"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Recreation Fund</a:t>
          </a:r>
        </a:p>
      </dsp:txBody>
      <dsp:txXfrm>
        <a:off x="809887" y="3618147"/>
        <a:ext cx="3613295" cy="722777"/>
      </dsp:txXfrm>
    </dsp:sp>
    <dsp:sp modelId="{8ED319E4-1538-4354-95C1-0D6AD7D89E11}">
      <dsp:nvSpPr>
        <dsp:cNvPr id="0" name=""/>
        <dsp:cNvSpPr/>
      </dsp:nvSpPr>
      <dsp:spPr>
        <a:xfrm>
          <a:off x="0" y="4521620"/>
          <a:ext cx="4435656" cy="70087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EA81349F-3566-4A15-8B8C-26062E5A5BE1}">
      <dsp:nvSpPr>
        <dsp:cNvPr id="0" name=""/>
        <dsp:cNvSpPr/>
      </dsp:nvSpPr>
      <dsp:spPr>
        <a:xfrm>
          <a:off x="212014" y="4679317"/>
          <a:ext cx="385858" cy="385481"/>
        </a:xfrm>
        <a:prstGeom prst="rect">
          <a:avLst/>
        </a:prstGeom>
        <a:blipFill>
          <a:blip xmlns:r="http://schemas.openxmlformats.org/officeDocument/2006/relationships" r:embed="rId1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D786B0-AFBC-40AE-BB77-56D6997950DA}">
      <dsp:nvSpPr>
        <dsp:cNvPr id="0" name=""/>
        <dsp:cNvSpPr/>
      </dsp:nvSpPr>
      <dsp:spPr>
        <a:xfrm>
          <a:off x="809887" y="4521620"/>
          <a:ext cx="3613295"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Golf Course</a:t>
          </a:r>
        </a:p>
      </dsp:txBody>
      <dsp:txXfrm>
        <a:off x="809887" y="4521620"/>
        <a:ext cx="3613295" cy="722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549A-FD73-49C7-A234-DA2D8DD7D92D}">
      <dsp:nvSpPr>
        <dsp:cNvPr id="0" name=""/>
        <dsp:cNvSpPr/>
      </dsp:nvSpPr>
      <dsp:spPr>
        <a:xfrm>
          <a:off x="0" y="185340"/>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Personnel</a:t>
          </a:r>
        </a:p>
      </dsp:txBody>
      <dsp:txXfrm>
        <a:off x="77418" y="262758"/>
        <a:ext cx="2488351" cy="1431076"/>
      </dsp:txXfrm>
    </dsp:sp>
    <dsp:sp modelId="{23A739D6-A36F-4FFC-A0E0-DD58DC1076C2}">
      <dsp:nvSpPr>
        <dsp:cNvPr id="0" name=""/>
        <dsp:cNvSpPr/>
      </dsp:nvSpPr>
      <dsp:spPr>
        <a:xfrm>
          <a:off x="2907506" y="185340"/>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Operating Supplies</a:t>
          </a:r>
        </a:p>
      </dsp:txBody>
      <dsp:txXfrm>
        <a:off x="2984924" y="262758"/>
        <a:ext cx="2488351" cy="1431076"/>
      </dsp:txXfrm>
    </dsp:sp>
    <dsp:sp modelId="{5B6130E6-86CA-4A74-87AE-C4C6DB1525E6}">
      <dsp:nvSpPr>
        <dsp:cNvPr id="0" name=""/>
        <dsp:cNvSpPr/>
      </dsp:nvSpPr>
      <dsp:spPr>
        <a:xfrm>
          <a:off x="5815012" y="185340"/>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Administration</a:t>
          </a:r>
        </a:p>
      </dsp:txBody>
      <dsp:txXfrm>
        <a:off x="5892430" y="262758"/>
        <a:ext cx="2488351" cy="1431076"/>
      </dsp:txXfrm>
    </dsp:sp>
    <dsp:sp modelId="{A9B0259A-7BB3-4840-8282-CE0C9B7F34BF}">
      <dsp:nvSpPr>
        <dsp:cNvPr id="0" name=""/>
        <dsp:cNvSpPr/>
      </dsp:nvSpPr>
      <dsp:spPr>
        <a:xfrm>
          <a:off x="915877" y="2035571"/>
          <a:ext cx="2643187"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Capital Outlay</a:t>
          </a:r>
        </a:p>
      </dsp:txBody>
      <dsp:txXfrm>
        <a:off x="993295" y="2112989"/>
        <a:ext cx="2488351" cy="1431076"/>
      </dsp:txXfrm>
    </dsp:sp>
    <dsp:sp modelId="{364A6374-3D38-4950-9441-F4A483A08A4A}">
      <dsp:nvSpPr>
        <dsp:cNvPr id="0" name=""/>
        <dsp:cNvSpPr/>
      </dsp:nvSpPr>
      <dsp:spPr>
        <a:xfrm>
          <a:off x="3823383" y="2035571"/>
          <a:ext cx="3718938" cy="158591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CIP/Debt Service/Transfers</a:t>
          </a:r>
        </a:p>
      </dsp:txBody>
      <dsp:txXfrm>
        <a:off x="3900801" y="2112989"/>
        <a:ext cx="3564102" cy="1431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5417-3408-4C4A-8A2E-24D217D2485C}">
      <dsp:nvSpPr>
        <dsp:cNvPr id="0" name=""/>
        <dsp:cNvSpPr/>
      </dsp:nvSpPr>
      <dsp:spPr>
        <a:xfrm>
          <a:off x="0" y="0"/>
          <a:ext cx="8915400" cy="702000"/>
        </a:xfrm>
        <a:prstGeom prst="roundRect">
          <a:avLst/>
        </a:prstGeom>
        <a:solidFill>
          <a:srgbClr val="CC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Operations and Maintenance (O&amp;M)</a:t>
          </a:r>
        </a:p>
      </dsp:txBody>
      <dsp:txXfrm>
        <a:off x="34269" y="34269"/>
        <a:ext cx="8846862" cy="633462"/>
      </dsp:txXfrm>
    </dsp:sp>
    <dsp:sp modelId="{63DFD570-6781-4CC5-A2A6-FF4A45FD8031}">
      <dsp:nvSpPr>
        <dsp:cNvPr id="0" name=""/>
        <dsp:cNvSpPr/>
      </dsp:nvSpPr>
      <dsp:spPr>
        <a:xfrm>
          <a:off x="0" y="782792"/>
          <a:ext cx="89154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Ongoing General Fund operations</a:t>
          </a:r>
        </a:p>
      </dsp:txBody>
      <dsp:txXfrm>
        <a:off x="0" y="782792"/>
        <a:ext cx="8915400" cy="496800"/>
      </dsp:txXfrm>
    </dsp:sp>
    <dsp:sp modelId="{34F96D6F-AA50-4845-8C15-77312B143132}">
      <dsp:nvSpPr>
        <dsp:cNvPr id="0" name=""/>
        <dsp:cNvSpPr/>
      </dsp:nvSpPr>
      <dsp:spPr>
        <a:xfrm>
          <a:off x="0" y="1279592"/>
          <a:ext cx="8915400" cy="702000"/>
        </a:xfrm>
        <a:prstGeom prst="round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Interest and Sinking (I&amp;S)</a:t>
          </a:r>
        </a:p>
      </dsp:txBody>
      <dsp:txXfrm>
        <a:off x="34269" y="1313861"/>
        <a:ext cx="8846862" cy="633462"/>
      </dsp:txXfrm>
    </dsp:sp>
    <dsp:sp modelId="{33C410F6-1AE6-4108-8889-7A5077C87639}">
      <dsp:nvSpPr>
        <dsp:cNvPr id="0" name=""/>
        <dsp:cNvSpPr/>
      </dsp:nvSpPr>
      <dsp:spPr>
        <a:xfrm>
          <a:off x="0" y="1981592"/>
          <a:ext cx="89154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Payments on debt for general government (not utility rated) improvements</a:t>
          </a:r>
        </a:p>
      </dsp:txBody>
      <dsp:txXfrm>
        <a:off x="0" y="1981592"/>
        <a:ext cx="8915400" cy="683100"/>
      </dsp:txXfrm>
    </dsp:sp>
    <dsp:sp modelId="{34BE4121-411B-4862-8FF1-190C5AFA2A8F}">
      <dsp:nvSpPr>
        <dsp:cNvPr id="0" name=""/>
        <dsp:cNvSpPr/>
      </dsp:nvSpPr>
      <dsp:spPr>
        <a:xfrm>
          <a:off x="0" y="2664693"/>
          <a:ext cx="8915400" cy="702000"/>
        </a:xfrm>
        <a:prstGeom prst="round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Tax Rate = O&amp;M Rate + I&amp;S Rate</a:t>
          </a:r>
        </a:p>
      </dsp:txBody>
      <dsp:txXfrm>
        <a:off x="34269" y="2698962"/>
        <a:ext cx="8846862" cy="633462"/>
      </dsp:txXfrm>
    </dsp:sp>
    <dsp:sp modelId="{DB8D99C8-C594-4B24-9EB1-0960CEEA9730}">
      <dsp:nvSpPr>
        <dsp:cNvPr id="0" name=""/>
        <dsp:cNvSpPr/>
      </dsp:nvSpPr>
      <dsp:spPr>
        <a:xfrm>
          <a:off x="0" y="3453093"/>
          <a:ext cx="8915400" cy="702000"/>
        </a:xfrm>
        <a:prstGeom prst="roundRect">
          <a:avLst/>
        </a:prstGeom>
        <a:solidFill>
          <a:schemeClr val="bg1"/>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Calculation</a:t>
          </a:r>
        </a:p>
      </dsp:txBody>
      <dsp:txXfrm>
        <a:off x="34269" y="3487362"/>
        <a:ext cx="8846862" cy="633462"/>
      </dsp:txXfrm>
    </dsp:sp>
    <dsp:sp modelId="{F690AE76-C64F-46EE-958A-7C47A7A3323A}">
      <dsp:nvSpPr>
        <dsp:cNvPr id="0" name=""/>
        <dsp:cNvSpPr/>
      </dsp:nvSpPr>
      <dsp:spPr>
        <a:xfrm>
          <a:off x="0" y="4155093"/>
          <a:ext cx="89154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Tax Rate x Taxable Value ∕ $100 = Your City Tax Levy ($ paid to City)</a:t>
          </a:r>
        </a:p>
      </dsp:txBody>
      <dsp:txXfrm>
        <a:off x="0" y="4155093"/>
        <a:ext cx="8915400" cy="683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5D34D-3BA8-4D14-8A65-3ECA7BBD80B6}">
      <dsp:nvSpPr>
        <dsp:cNvPr id="0" name=""/>
        <dsp:cNvSpPr/>
      </dsp:nvSpPr>
      <dsp:spPr>
        <a:xfrm>
          <a:off x="0" y="0"/>
          <a:ext cx="503121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D0EA0-E8EF-47EE-8478-464B34F453CD}">
      <dsp:nvSpPr>
        <dsp:cNvPr id="0" name=""/>
        <dsp:cNvSpPr/>
      </dsp:nvSpPr>
      <dsp:spPr>
        <a:xfrm>
          <a:off x="0" y="0"/>
          <a:ext cx="5031210" cy="93192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What is a CIP?</a:t>
          </a:r>
        </a:p>
      </dsp:txBody>
      <dsp:txXfrm>
        <a:off x="0" y="0"/>
        <a:ext cx="5031210" cy="931922"/>
      </dsp:txXfrm>
    </dsp:sp>
    <dsp:sp modelId="{44F9D7B5-48A5-45A8-83B8-2C3AB977131C}">
      <dsp:nvSpPr>
        <dsp:cNvPr id="0" name=""/>
        <dsp:cNvSpPr/>
      </dsp:nvSpPr>
      <dsp:spPr>
        <a:xfrm>
          <a:off x="0" y="931922"/>
          <a:ext cx="503121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9B440-D340-4B0A-A523-D2A8EC6ABDFF}">
      <dsp:nvSpPr>
        <dsp:cNvPr id="0" name=""/>
        <dsp:cNvSpPr/>
      </dsp:nvSpPr>
      <dsp:spPr>
        <a:xfrm>
          <a:off x="0" y="931922"/>
          <a:ext cx="5031210" cy="9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Why develop a Capital Plan</a:t>
          </a:r>
        </a:p>
      </dsp:txBody>
      <dsp:txXfrm>
        <a:off x="0" y="931922"/>
        <a:ext cx="5031210" cy="931922"/>
      </dsp:txXfrm>
    </dsp:sp>
    <dsp:sp modelId="{B867DAC8-D2B0-4585-8A40-4F80ABA96F22}">
      <dsp:nvSpPr>
        <dsp:cNvPr id="0" name=""/>
        <dsp:cNvSpPr/>
      </dsp:nvSpPr>
      <dsp:spPr>
        <a:xfrm>
          <a:off x="0" y="1863845"/>
          <a:ext cx="503121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8B6BD-80AE-450D-842C-BE711AD1DC4F}">
      <dsp:nvSpPr>
        <dsp:cNvPr id="0" name=""/>
        <dsp:cNvSpPr/>
      </dsp:nvSpPr>
      <dsp:spPr>
        <a:xfrm>
          <a:off x="0" y="1863845"/>
          <a:ext cx="5031210" cy="93192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Community Input</a:t>
          </a:r>
        </a:p>
      </dsp:txBody>
      <dsp:txXfrm>
        <a:off x="0" y="1863845"/>
        <a:ext cx="5031210" cy="931922"/>
      </dsp:txXfrm>
    </dsp:sp>
    <dsp:sp modelId="{EF0A21BA-0F26-4924-88C0-B58C53452DA3}">
      <dsp:nvSpPr>
        <dsp:cNvPr id="0" name=""/>
        <dsp:cNvSpPr/>
      </dsp:nvSpPr>
      <dsp:spPr>
        <a:xfrm>
          <a:off x="0" y="2795768"/>
          <a:ext cx="503121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7123D-85F3-4C24-88D6-5774CE4706ED}">
      <dsp:nvSpPr>
        <dsp:cNvPr id="0" name=""/>
        <dsp:cNvSpPr/>
      </dsp:nvSpPr>
      <dsp:spPr>
        <a:xfrm>
          <a:off x="0" y="2795768"/>
          <a:ext cx="5031210" cy="93192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The Budget Connection</a:t>
          </a:r>
        </a:p>
      </dsp:txBody>
      <dsp:txXfrm>
        <a:off x="0" y="2795768"/>
        <a:ext cx="5031210" cy="931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0A159-220D-47A3-93F3-76B9CC327919}">
      <dsp:nvSpPr>
        <dsp:cNvPr id="0" name=""/>
        <dsp:cNvSpPr/>
      </dsp:nvSpPr>
      <dsp:spPr>
        <a:xfrm>
          <a:off x="685138" y="0"/>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Inform Your Citizens of what Projects are Planned</a:t>
          </a:r>
        </a:p>
      </dsp:txBody>
      <dsp:txXfrm>
        <a:off x="750902" y="65764"/>
        <a:ext cx="2113790" cy="1215662"/>
      </dsp:txXfrm>
    </dsp:sp>
    <dsp:sp modelId="{1EDC9A16-4C12-4F5F-AD8C-5B0CB99A9257}">
      <dsp:nvSpPr>
        <dsp:cNvPr id="0" name=""/>
        <dsp:cNvSpPr/>
      </dsp:nvSpPr>
      <dsp:spPr>
        <a:xfrm>
          <a:off x="3154988" y="0"/>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Provides Certainty for the Future</a:t>
          </a:r>
        </a:p>
      </dsp:txBody>
      <dsp:txXfrm>
        <a:off x="3220752" y="65764"/>
        <a:ext cx="2113790" cy="1215662"/>
      </dsp:txXfrm>
    </dsp:sp>
    <dsp:sp modelId="{6DD26F37-49E2-4999-8DAA-7469E8C4286D}">
      <dsp:nvSpPr>
        <dsp:cNvPr id="0" name=""/>
        <dsp:cNvSpPr/>
      </dsp:nvSpPr>
      <dsp:spPr>
        <a:xfrm>
          <a:off x="5597108" y="1363"/>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Aides in Outreach and Construction Coordination</a:t>
          </a:r>
        </a:p>
      </dsp:txBody>
      <dsp:txXfrm>
        <a:off x="5662872" y="67127"/>
        <a:ext cx="2113790" cy="1215662"/>
      </dsp:txXfrm>
    </dsp:sp>
    <dsp:sp modelId="{C9033DA7-911A-41E9-8F73-8F8BD1E3A92B}">
      <dsp:nvSpPr>
        <dsp:cNvPr id="0" name=""/>
        <dsp:cNvSpPr/>
      </dsp:nvSpPr>
      <dsp:spPr>
        <a:xfrm>
          <a:off x="657409" y="1573086"/>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Prioritizes Capital Construction &amp; Maintenance </a:t>
          </a:r>
        </a:p>
      </dsp:txBody>
      <dsp:txXfrm>
        <a:off x="723173" y="1638850"/>
        <a:ext cx="2113790" cy="1215662"/>
      </dsp:txXfrm>
    </dsp:sp>
    <dsp:sp modelId="{DCFD9626-20A0-4879-9FC2-C8D932B63EAD}">
      <dsp:nvSpPr>
        <dsp:cNvPr id="0" name=""/>
        <dsp:cNvSpPr/>
      </dsp:nvSpPr>
      <dsp:spPr>
        <a:xfrm>
          <a:off x="3127258" y="1573086"/>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Helps Forecast/ Coordinate Long-term Needs</a:t>
          </a:r>
        </a:p>
      </dsp:txBody>
      <dsp:txXfrm>
        <a:off x="3193022" y="1638850"/>
        <a:ext cx="2113790" cy="1215662"/>
      </dsp:txXfrm>
    </dsp:sp>
    <dsp:sp modelId="{BBDFA317-310C-4D11-88F5-2C2AD1C3FD89}">
      <dsp:nvSpPr>
        <dsp:cNvPr id="0" name=""/>
        <dsp:cNvSpPr/>
      </dsp:nvSpPr>
      <dsp:spPr>
        <a:xfrm>
          <a:off x="5597108" y="1573086"/>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Ensures Infrastructure is Maintained &amp; Upgraded</a:t>
          </a:r>
        </a:p>
      </dsp:txBody>
      <dsp:txXfrm>
        <a:off x="5662872" y="1638850"/>
        <a:ext cx="2113790" cy="1215662"/>
      </dsp:txXfrm>
    </dsp:sp>
    <dsp:sp modelId="{0E3E0040-1006-4381-84FF-AA38C7AF577C}">
      <dsp:nvSpPr>
        <dsp:cNvPr id="0" name=""/>
        <dsp:cNvSpPr/>
      </dsp:nvSpPr>
      <dsp:spPr>
        <a:xfrm>
          <a:off x="657409" y="3144809"/>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Provides a Plan for  Funding </a:t>
          </a:r>
        </a:p>
      </dsp:txBody>
      <dsp:txXfrm>
        <a:off x="723173" y="3210573"/>
        <a:ext cx="2113790" cy="1215662"/>
      </dsp:txXfrm>
    </dsp:sp>
    <dsp:sp modelId="{AA4E64EE-7944-4E83-BBAA-D9955DED4C62}">
      <dsp:nvSpPr>
        <dsp:cNvPr id="0" name=""/>
        <dsp:cNvSpPr/>
      </dsp:nvSpPr>
      <dsp:spPr>
        <a:xfrm>
          <a:off x="3127258" y="3144809"/>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Maintain High Bond Ratings</a:t>
          </a:r>
        </a:p>
      </dsp:txBody>
      <dsp:txXfrm>
        <a:off x="3193022" y="3210573"/>
        <a:ext cx="2113790" cy="1215662"/>
      </dsp:txXfrm>
    </dsp:sp>
    <dsp:sp modelId="{4F3DCFF1-3583-48D8-A72A-2142220B2EBB}">
      <dsp:nvSpPr>
        <dsp:cNvPr id="0" name=""/>
        <dsp:cNvSpPr/>
      </dsp:nvSpPr>
      <dsp:spPr>
        <a:xfrm>
          <a:off x="5597108" y="3144809"/>
          <a:ext cx="2245318" cy="134719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Allows Time to Plan for Large Projects</a:t>
          </a:r>
        </a:p>
      </dsp:txBody>
      <dsp:txXfrm>
        <a:off x="5662872" y="3210573"/>
        <a:ext cx="2113790" cy="1215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81D5-8800-4854-87E0-FD9A549255B3}">
      <dsp:nvSpPr>
        <dsp:cNvPr id="0" name=""/>
        <dsp:cNvSpPr/>
      </dsp:nvSpPr>
      <dsp:spPr>
        <a:xfrm>
          <a:off x="0" y="217706"/>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9316CD33-4FF3-42A9-9043-E7F9175684F8}">
      <dsp:nvSpPr>
        <dsp:cNvPr id="0" name=""/>
        <dsp:cNvSpPr/>
      </dsp:nvSpPr>
      <dsp:spPr>
        <a:xfrm>
          <a:off x="173366" y="349949"/>
          <a:ext cx="385905" cy="348875"/>
        </a:xfrm>
        <a:prstGeom prst="rect">
          <a:avLst/>
        </a:prstGeom>
        <a:blipFill>
          <a:blip xmlns:r="http://schemas.openxmlformats.org/officeDocument/2006/relationships" r:embed="rId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89BC94-9530-4DF3-A5BA-D325E6C5A5B6}">
      <dsp:nvSpPr>
        <dsp:cNvPr id="0" name=""/>
        <dsp:cNvSpPr/>
      </dsp:nvSpPr>
      <dsp:spPr>
        <a:xfrm>
          <a:off x="732638" y="207227"/>
          <a:ext cx="5978271" cy="62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40" tIns="66140" rIns="66140" bIns="6614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Funds Identified for Initial Construction</a:t>
          </a:r>
        </a:p>
      </dsp:txBody>
      <dsp:txXfrm>
        <a:off x="732638" y="207227"/>
        <a:ext cx="5978271" cy="624948"/>
      </dsp:txXfrm>
    </dsp:sp>
    <dsp:sp modelId="{B4BE11DB-1AA8-423C-ACAD-9EA7EBD5520D}">
      <dsp:nvSpPr>
        <dsp:cNvPr id="0" name=""/>
        <dsp:cNvSpPr/>
      </dsp:nvSpPr>
      <dsp:spPr>
        <a:xfrm>
          <a:off x="0" y="1006083"/>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72342C14-7C47-4795-8B49-F21955C8E514}">
      <dsp:nvSpPr>
        <dsp:cNvPr id="0" name=""/>
        <dsp:cNvSpPr/>
      </dsp:nvSpPr>
      <dsp:spPr>
        <a:xfrm>
          <a:off x="173366" y="1148805"/>
          <a:ext cx="385905" cy="348875"/>
        </a:xfrm>
        <a:prstGeom prst="rect">
          <a:avLst/>
        </a:prstGeom>
        <a:blipFill>
          <a:blip xmlns:r="http://schemas.openxmlformats.org/officeDocument/2006/relationships" r:embed="rId3"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239D53-047B-4B15-B3D4-E29CBB1DAB44}">
      <dsp:nvSpPr>
        <dsp:cNvPr id="0" name=""/>
        <dsp:cNvSpPr/>
      </dsp:nvSpPr>
      <dsp:spPr>
        <a:xfrm>
          <a:off x="688100" y="1034568"/>
          <a:ext cx="5978271" cy="62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40" tIns="66140" rIns="66140" bIns="6614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Annual Budgets Must Include Operating and Maintenance Costs</a:t>
          </a:r>
        </a:p>
      </dsp:txBody>
      <dsp:txXfrm>
        <a:off x="688100" y="1034568"/>
        <a:ext cx="5978271" cy="624948"/>
      </dsp:txXfrm>
    </dsp:sp>
    <dsp:sp modelId="{F4763EC4-EFC1-46B8-B15D-238C05B84893}">
      <dsp:nvSpPr>
        <dsp:cNvPr id="0" name=""/>
        <dsp:cNvSpPr/>
      </dsp:nvSpPr>
      <dsp:spPr>
        <a:xfrm>
          <a:off x="0" y="1834111"/>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0B47A91-3A78-49B7-BD9A-ACF1283563BE}">
      <dsp:nvSpPr>
        <dsp:cNvPr id="0" name=""/>
        <dsp:cNvSpPr/>
      </dsp:nvSpPr>
      <dsp:spPr>
        <a:xfrm>
          <a:off x="173366" y="1947661"/>
          <a:ext cx="385905" cy="348875"/>
        </a:xfrm>
        <a:prstGeom prst="rect">
          <a:avLst/>
        </a:prstGeom>
        <a:blipFill>
          <a:blip xmlns:r="http://schemas.openxmlformats.org/officeDocument/2006/relationships" r:embed="rId5"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2C2C01-3BAC-4BBE-AEEF-2999A5A29E53}">
      <dsp:nvSpPr>
        <dsp:cNvPr id="0" name=""/>
        <dsp:cNvSpPr/>
      </dsp:nvSpPr>
      <dsp:spPr>
        <a:xfrm>
          <a:off x="732638" y="1804939"/>
          <a:ext cx="5978271" cy="62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40" tIns="66140" rIns="66140" bIns="6614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Inflation Should be Factored into the Equation</a:t>
          </a:r>
        </a:p>
      </dsp:txBody>
      <dsp:txXfrm>
        <a:off x="732638" y="1804939"/>
        <a:ext cx="5978271" cy="624948"/>
      </dsp:txXfrm>
    </dsp:sp>
    <dsp:sp modelId="{18B9DE6F-809B-4B5E-BBCC-269E438DE679}">
      <dsp:nvSpPr>
        <dsp:cNvPr id="0" name=""/>
        <dsp:cNvSpPr/>
      </dsp:nvSpPr>
      <dsp:spPr>
        <a:xfrm>
          <a:off x="0" y="2603795"/>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DCA1655E-7DEC-42B8-9567-3F7B68E38139}">
      <dsp:nvSpPr>
        <dsp:cNvPr id="0" name=""/>
        <dsp:cNvSpPr/>
      </dsp:nvSpPr>
      <dsp:spPr>
        <a:xfrm>
          <a:off x="173366" y="2740345"/>
          <a:ext cx="385905" cy="348875"/>
        </a:xfrm>
        <a:prstGeom prst="rect">
          <a:avLst/>
        </a:prstGeom>
        <a:blipFill>
          <a:blip xmlns:r="http://schemas.openxmlformats.org/officeDocument/2006/relationships" r:embed="rId7"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6BEFA4-2F72-4282-B7F4-87118BC9D456}">
      <dsp:nvSpPr>
        <dsp:cNvPr id="0" name=""/>
        <dsp:cNvSpPr/>
      </dsp:nvSpPr>
      <dsp:spPr>
        <a:xfrm>
          <a:off x="688100" y="2647508"/>
          <a:ext cx="5978271" cy="56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43" tIns="62743" rIns="62743" bIns="62743"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Set Aside Contingency Funds</a:t>
          </a:r>
        </a:p>
      </dsp:txBody>
      <dsp:txXfrm>
        <a:off x="688100" y="2647508"/>
        <a:ext cx="5978271" cy="562390"/>
      </dsp:txXfrm>
    </dsp:sp>
    <dsp:sp modelId="{7B808C3B-C295-4362-BD2F-31ED595AE416}">
      <dsp:nvSpPr>
        <dsp:cNvPr id="0" name=""/>
        <dsp:cNvSpPr/>
      </dsp:nvSpPr>
      <dsp:spPr>
        <a:xfrm>
          <a:off x="0" y="3422175"/>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78E40826-4046-4D16-A283-67FC7433BE55}">
      <dsp:nvSpPr>
        <dsp:cNvPr id="0" name=""/>
        <dsp:cNvSpPr/>
      </dsp:nvSpPr>
      <dsp:spPr>
        <a:xfrm>
          <a:off x="167941" y="3541186"/>
          <a:ext cx="385905" cy="348875"/>
        </a:xfrm>
        <a:prstGeom prst="rect">
          <a:avLst/>
        </a:prstGeom>
        <a:blipFill>
          <a:blip xmlns:r="http://schemas.openxmlformats.org/officeDocument/2006/relationships" r:embed="rId9"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8B1C8C-5095-484E-AB25-F73E559A08AF}">
      <dsp:nvSpPr>
        <dsp:cNvPr id="0" name=""/>
        <dsp:cNvSpPr/>
      </dsp:nvSpPr>
      <dsp:spPr>
        <a:xfrm>
          <a:off x="704472" y="3409638"/>
          <a:ext cx="6040266" cy="624948"/>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66140" tIns="66140" rIns="66140" bIns="6614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Internal Service Funds Used to Set Aside Funds for Future Purchases</a:t>
          </a:r>
        </a:p>
      </dsp:txBody>
      <dsp:txXfrm>
        <a:off x="704472" y="3409638"/>
        <a:ext cx="6040266" cy="624948"/>
      </dsp:txXfrm>
    </dsp:sp>
    <dsp:sp modelId="{78F4BF38-928E-4104-81B8-08038F85DD1B}">
      <dsp:nvSpPr>
        <dsp:cNvPr id="0" name=""/>
        <dsp:cNvSpPr/>
      </dsp:nvSpPr>
      <dsp:spPr>
        <a:xfrm>
          <a:off x="0" y="4230799"/>
          <a:ext cx="6744739" cy="634319"/>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ECD992E6-126B-408C-88DB-3DA492411200}">
      <dsp:nvSpPr>
        <dsp:cNvPr id="0" name=""/>
        <dsp:cNvSpPr/>
      </dsp:nvSpPr>
      <dsp:spPr>
        <a:xfrm>
          <a:off x="173366" y="4344228"/>
          <a:ext cx="385905" cy="348875"/>
        </a:xfrm>
        <a:prstGeom prst="rect">
          <a:avLst/>
        </a:prstGeom>
        <a:blipFill>
          <a:blip xmlns:r="http://schemas.openxmlformats.org/officeDocument/2006/relationships" r:embed="rId11" cstate="print">
            <a:biLevel thresh="50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488063-F46D-4075-AB34-A54BB675CCD1}">
      <dsp:nvSpPr>
        <dsp:cNvPr id="0" name=""/>
        <dsp:cNvSpPr/>
      </dsp:nvSpPr>
      <dsp:spPr>
        <a:xfrm>
          <a:off x="732638" y="4201507"/>
          <a:ext cx="5978271" cy="62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40" tIns="66140" rIns="66140" bIns="66140"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bg1"/>
              </a:solidFill>
              <a:latin typeface="+mn-lt"/>
            </a:rPr>
            <a:t>Long Term Forecasting Included in the Annual Budget Process</a:t>
          </a:r>
        </a:p>
      </dsp:txBody>
      <dsp:txXfrm>
        <a:off x="732638" y="4201507"/>
        <a:ext cx="5978271" cy="624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F66A-1696-4004-B7E2-80E1C343D07D}">
      <dsp:nvSpPr>
        <dsp:cNvPr id="0" name=""/>
        <dsp:cNvSpPr/>
      </dsp:nvSpPr>
      <dsp:spPr>
        <a:xfrm>
          <a:off x="2299" y="804778"/>
          <a:ext cx="1824186" cy="2553860"/>
        </a:xfrm>
        <a:prstGeom prst="rect">
          <a:avLst/>
        </a:prstGeom>
        <a:solidFill>
          <a:schemeClr val="bg1">
            <a:lumMod val="75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21" tIns="330200" rIns="142221" bIns="330200" numCol="1" spcCol="1270" anchor="t" anchorCtr="0">
          <a:noAutofit/>
        </a:bodyPr>
        <a:lstStyle/>
        <a:p>
          <a:pPr marL="0" lvl="0" indent="0" algn="ctr" defTabSz="800100">
            <a:lnSpc>
              <a:spcPct val="90000"/>
            </a:lnSpc>
            <a:spcBef>
              <a:spcPct val="0"/>
            </a:spcBef>
            <a:spcAft>
              <a:spcPct val="35000"/>
            </a:spcAft>
            <a:buNone/>
          </a:pPr>
          <a:r>
            <a:rPr lang="en-US" sz="1800" kern="1200" dirty="0"/>
            <a:t>Allow policies to guide City’s financial operations</a:t>
          </a:r>
        </a:p>
      </dsp:txBody>
      <dsp:txXfrm>
        <a:off x="2299" y="1775245"/>
        <a:ext cx="1824186" cy="1532316"/>
      </dsp:txXfrm>
    </dsp:sp>
    <dsp:sp modelId="{B0D181E2-BABE-4D60-BE30-600FCD757EDA}">
      <dsp:nvSpPr>
        <dsp:cNvPr id="0" name=""/>
        <dsp:cNvSpPr/>
      </dsp:nvSpPr>
      <dsp:spPr>
        <a:xfrm>
          <a:off x="531313" y="1060164"/>
          <a:ext cx="766158" cy="766158"/>
        </a:xfrm>
        <a:prstGeom prst="ellipse">
          <a:avLst/>
        </a:prstGeom>
        <a:solidFill>
          <a:srgbClr val="C00000"/>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9733" tIns="12700" rIns="59733" bIns="12700" numCol="1" spcCol="1270" anchor="ctr" anchorCtr="0">
          <a:noAutofit/>
        </a:bodyPr>
        <a:lstStyle/>
        <a:p>
          <a:pPr marL="0" lvl="0" indent="0" algn="ctr" defTabSz="1733550">
            <a:lnSpc>
              <a:spcPct val="90000"/>
            </a:lnSpc>
            <a:spcBef>
              <a:spcPct val="0"/>
            </a:spcBef>
            <a:spcAft>
              <a:spcPct val="35000"/>
            </a:spcAft>
            <a:buNone/>
          </a:pPr>
          <a:r>
            <a:rPr lang="en-US" sz="3900" kern="1200" dirty="0"/>
            <a:t>1</a:t>
          </a:r>
        </a:p>
      </dsp:txBody>
      <dsp:txXfrm>
        <a:off x="643514" y="1172365"/>
        <a:ext cx="541756" cy="541756"/>
      </dsp:txXfrm>
    </dsp:sp>
    <dsp:sp modelId="{F9323297-86D2-4C00-84C8-1A2C9BCB2754}">
      <dsp:nvSpPr>
        <dsp:cNvPr id="0" name=""/>
        <dsp:cNvSpPr/>
      </dsp:nvSpPr>
      <dsp:spPr>
        <a:xfrm>
          <a:off x="2299" y="3358566"/>
          <a:ext cx="1824186" cy="7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3C56359-FC51-45FD-9CDA-7ABF1C44523C}">
      <dsp:nvSpPr>
        <dsp:cNvPr id="0" name=""/>
        <dsp:cNvSpPr/>
      </dsp:nvSpPr>
      <dsp:spPr>
        <a:xfrm>
          <a:off x="2008904" y="804778"/>
          <a:ext cx="1824186" cy="2553860"/>
        </a:xfrm>
        <a:prstGeom prst="rect">
          <a:avLst/>
        </a:prstGeom>
        <a:solidFill>
          <a:schemeClr val="bg1">
            <a:lumMod val="75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21" tIns="330200" rIns="142221" bIns="330200" numCol="1" spcCol="1270" anchor="t" anchorCtr="0">
          <a:noAutofit/>
        </a:bodyPr>
        <a:lstStyle/>
        <a:p>
          <a:pPr marL="0" lvl="0" indent="0" algn="ctr" defTabSz="800100">
            <a:lnSpc>
              <a:spcPct val="90000"/>
            </a:lnSpc>
            <a:spcBef>
              <a:spcPct val="0"/>
            </a:spcBef>
            <a:spcAft>
              <a:spcPct val="35000"/>
            </a:spcAft>
            <a:buNone/>
          </a:pPr>
          <a:r>
            <a:rPr lang="en-US" sz="1800" kern="1200" dirty="0"/>
            <a:t>Adhere to the guidelines addressed in the policies</a:t>
          </a:r>
        </a:p>
      </dsp:txBody>
      <dsp:txXfrm>
        <a:off x="2008904" y="1775245"/>
        <a:ext cx="1824186" cy="1532316"/>
      </dsp:txXfrm>
    </dsp:sp>
    <dsp:sp modelId="{6C04BDCF-0AEF-4FEC-ADE6-D7A2F1EFF662}">
      <dsp:nvSpPr>
        <dsp:cNvPr id="0" name=""/>
        <dsp:cNvSpPr/>
      </dsp:nvSpPr>
      <dsp:spPr>
        <a:xfrm>
          <a:off x="2537918" y="1060164"/>
          <a:ext cx="766158" cy="766158"/>
        </a:xfrm>
        <a:prstGeom prst="ellipse">
          <a:avLst/>
        </a:prstGeom>
        <a:solidFill>
          <a:srgbClr val="C00000"/>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9733" tIns="12700" rIns="59733"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650119" y="1172365"/>
        <a:ext cx="541756" cy="541756"/>
      </dsp:txXfrm>
    </dsp:sp>
    <dsp:sp modelId="{43263016-C5EC-4689-A14F-FDF77042C6A2}">
      <dsp:nvSpPr>
        <dsp:cNvPr id="0" name=""/>
        <dsp:cNvSpPr/>
      </dsp:nvSpPr>
      <dsp:spPr>
        <a:xfrm>
          <a:off x="2008904" y="3358566"/>
          <a:ext cx="1824186" cy="7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C9E8F5D-7530-45D4-8154-D0BCBB86E5E4}">
      <dsp:nvSpPr>
        <dsp:cNvPr id="0" name=""/>
        <dsp:cNvSpPr/>
      </dsp:nvSpPr>
      <dsp:spPr>
        <a:xfrm>
          <a:off x="4015509" y="804778"/>
          <a:ext cx="1824186" cy="2553860"/>
        </a:xfrm>
        <a:prstGeom prst="rect">
          <a:avLst/>
        </a:prstGeom>
        <a:solidFill>
          <a:schemeClr val="bg1">
            <a:lumMod val="75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21" tIns="330200" rIns="142221" bIns="330200" numCol="1" spcCol="1270" anchor="t" anchorCtr="0">
          <a:noAutofit/>
        </a:bodyPr>
        <a:lstStyle/>
        <a:p>
          <a:pPr marL="0" lvl="0" indent="0" algn="ctr" defTabSz="800100">
            <a:lnSpc>
              <a:spcPct val="90000"/>
            </a:lnSpc>
            <a:spcBef>
              <a:spcPct val="0"/>
            </a:spcBef>
            <a:spcAft>
              <a:spcPct val="35000"/>
            </a:spcAft>
            <a:buNone/>
          </a:pPr>
          <a:r>
            <a:rPr lang="en-US" sz="1800" kern="1200" dirty="0"/>
            <a:t>Benchmark to ensure policies are reasonable and achieve desired goals</a:t>
          </a:r>
        </a:p>
      </dsp:txBody>
      <dsp:txXfrm>
        <a:off x="4015509" y="1775245"/>
        <a:ext cx="1824186" cy="1532316"/>
      </dsp:txXfrm>
    </dsp:sp>
    <dsp:sp modelId="{EDFD6AF7-5463-471F-BA59-8D9DE96D591F}">
      <dsp:nvSpPr>
        <dsp:cNvPr id="0" name=""/>
        <dsp:cNvSpPr/>
      </dsp:nvSpPr>
      <dsp:spPr>
        <a:xfrm>
          <a:off x="4544523" y="1060164"/>
          <a:ext cx="766158" cy="766158"/>
        </a:xfrm>
        <a:prstGeom prst="ellipse">
          <a:avLst/>
        </a:prstGeom>
        <a:solidFill>
          <a:srgbClr val="C00000"/>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9733" tIns="12700" rIns="59733"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656724" y="1172365"/>
        <a:ext cx="541756" cy="541756"/>
      </dsp:txXfrm>
    </dsp:sp>
    <dsp:sp modelId="{3D6D4DE4-0C3B-4015-8E93-5D68D65C6D9A}">
      <dsp:nvSpPr>
        <dsp:cNvPr id="0" name=""/>
        <dsp:cNvSpPr/>
      </dsp:nvSpPr>
      <dsp:spPr>
        <a:xfrm>
          <a:off x="4015509" y="3358566"/>
          <a:ext cx="1824186" cy="7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812FC65-3F36-4AD7-87BE-3A9C90A36E10}">
      <dsp:nvSpPr>
        <dsp:cNvPr id="0" name=""/>
        <dsp:cNvSpPr/>
      </dsp:nvSpPr>
      <dsp:spPr>
        <a:xfrm>
          <a:off x="6022114" y="804778"/>
          <a:ext cx="1824186" cy="2553860"/>
        </a:xfrm>
        <a:prstGeom prst="rect">
          <a:avLst/>
        </a:prstGeom>
        <a:solidFill>
          <a:schemeClr val="bg1">
            <a:lumMod val="75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21" tIns="330200" rIns="142221" bIns="330200" numCol="1" spcCol="1270" anchor="t" anchorCtr="0">
          <a:noAutofit/>
        </a:bodyPr>
        <a:lstStyle/>
        <a:p>
          <a:pPr marL="0" lvl="0" indent="0" algn="ctr" defTabSz="800100">
            <a:lnSpc>
              <a:spcPct val="90000"/>
            </a:lnSpc>
            <a:spcBef>
              <a:spcPct val="0"/>
            </a:spcBef>
            <a:spcAft>
              <a:spcPct val="35000"/>
            </a:spcAft>
            <a:buNone/>
          </a:pPr>
          <a:r>
            <a:rPr lang="en-US" sz="1800" kern="1200" dirty="0"/>
            <a:t>Communicate policies and guidelines to citizens and employees</a:t>
          </a:r>
        </a:p>
      </dsp:txBody>
      <dsp:txXfrm>
        <a:off x="6022114" y="1775245"/>
        <a:ext cx="1824186" cy="1532316"/>
      </dsp:txXfrm>
    </dsp:sp>
    <dsp:sp modelId="{546F0A9B-558A-4086-B89F-742D029CD4CF}">
      <dsp:nvSpPr>
        <dsp:cNvPr id="0" name=""/>
        <dsp:cNvSpPr/>
      </dsp:nvSpPr>
      <dsp:spPr>
        <a:xfrm>
          <a:off x="6551128" y="1060164"/>
          <a:ext cx="766158" cy="766158"/>
        </a:xfrm>
        <a:prstGeom prst="ellipse">
          <a:avLst/>
        </a:prstGeom>
        <a:solidFill>
          <a:srgbClr val="C00000"/>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9733" tIns="12700" rIns="59733"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6663329" y="1172365"/>
        <a:ext cx="541756" cy="541756"/>
      </dsp:txXfrm>
    </dsp:sp>
    <dsp:sp modelId="{33BA8068-94A3-4C7D-8A29-A3FA5D33F5EF}">
      <dsp:nvSpPr>
        <dsp:cNvPr id="0" name=""/>
        <dsp:cNvSpPr/>
      </dsp:nvSpPr>
      <dsp:spPr>
        <a:xfrm>
          <a:off x="6022114" y="3358566"/>
          <a:ext cx="1824186" cy="7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8CDDC7A6-6630-4142-A08D-DC3488346ED0}" type="datetimeFigureOut">
              <a:rPr lang="en-US" smtClean="0"/>
              <a:pPr/>
              <a:t>03/19/2024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2F4F9038-8170-4E6D-81CD-EB1CB88C9E9D}" type="slidenum">
              <a:rPr lang="en-US" smtClean="0"/>
              <a:pPr/>
              <a:t>‹#›</a:t>
            </a:fld>
            <a:endParaRPr lang="en-US" dirty="0"/>
          </a:p>
        </p:txBody>
      </p:sp>
    </p:spTree>
    <p:extLst>
      <p:ext uri="{BB962C8B-B14F-4D97-AF65-F5344CB8AC3E}">
        <p14:creationId xmlns:p14="http://schemas.microsoft.com/office/powerpoint/2010/main" val="4671816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7:54.3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1 100,'0'-1,"1"0,-1 0,0 0,1 0,0 0,-1 0,1 0,0 0,-1 0,1 0,0 0,0 1,0-1,0 0,0 0,0 1,0-1,0 1,0-1,0 1,0-1,0 1,0 0,0-1,0 1,1 0,1 0,37-5,-35 5,29 0,1 1,57 10,-51-5,57 1,22-5,131-6,-219 0,63-16,-66 13,0 0,59-4,26 11,-76 2,0-1,0-3,-1 0,1-3,45-11,-55 8,0 2,0 1,0 1,1 1,33 2,-41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7:57.9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52,'8'-1,"-1"0,0-1,0 0,13-5,1 0,7-1,-9 2,1 1,-1 1,1 0,26 0,252 5,-272 0,-1 2,30 6,-27-4,44 3,39 4,-4 0,-48-11,-14-1,1 3,48 8,-38-4,1-2,0-2,59-6,-10 0,-81 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8:22.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5,'130'-2,"141"4,-102 20,-29-3,-36-8,200 12,752-24,-598 1,-429-1,54-10,-52 5,42-1,547 6,-297 3,-295-4,56-9,-54 5,44-1,-16 5,1 4,0 1,113 24,83 14,-156-35,121-6,-84-2,799 2,-903-2,0-1,-1-2,37-10,-33 7,0 1,41-3,-67 10,43-2,-1-2,0-2,58-14,-79 13,1 1,0 2,35-1,97 7,-69 0,360-1,-416 0,52 10,28 2,-89-13,0 0,1 2,-1 0,37 9,-26-5,0-1,1-2,0-1,47-6,-3 2,-7 0,92 4,-97 10,-47-7,44 3,131-8,-169-1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8:36.6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0 223,'6'-4,"0"0,0 0,1 1,-1 0,1 0,0 0,0 1,0 0,0 0,13-1,3-2,79-14,187-10,-180 21,296 3,-232 7,542-2,-689-2,-1-1,36-8,-16 3,12-3,-31 5,-1 2,39-3,94 6,248-11,-43 2,-335 9,-1-2,34-8,-4 1,1 1,-23 3,69-4,381 11,-459 0,-1 2,29 6,-28-4,44 2,8-7,-46-2,0 2,0 2,45 7,60 26,-69-17,119 18,-123-32,48 8,60 13,-115-18,1-3,104-4,-63-2,1506 2,-1451-13,7 0,-90 14,-50-1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8:40.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55,'163'1,"175"-3,-290-2,-1-2,87-23,-103 23,0 2,1 1,0 1,55 5,-19-1,204-1,-251-1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9T22:48:43.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98,'1'-2,"-1"1,1-1,-1 1,1 0,-1-1,1 1,0 0,-1 0,1 0,0-1,0 1,0 0,0 0,0 0,0 1,1-1,-1 0,0 0,0 0,2 0,27-12,2 3,1 1,0 2,0 2,0 1,52 0,-5 4,124-14,-139 9,0 2,1 3,114 16,-164-14,361 5,-222-9,115 2,-249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1873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73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1873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1E4E97-EE94-4FAD-88E9-CFAD04170ADA}" type="slidenum">
              <a:rPr lang="en-US"/>
              <a:pPr>
                <a:defRPr/>
              </a:pPr>
              <a:t>‹#›</a:t>
            </a:fld>
            <a:endParaRPr lang="en-US" dirty="0"/>
          </a:p>
        </p:txBody>
      </p:sp>
    </p:spTree>
    <p:extLst>
      <p:ext uri="{BB962C8B-B14F-4D97-AF65-F5344CB8AC3E}">
        <p14:creationId xmlns:p14="http://schemas.microsoft.com/office/powerpoint/2010/main" val="4200610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n-US" dirty="0"/>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hangingPunct="0">
                <a:defRPr/>
              </a:pPr>
              <a:endParaRPr lang="en-US" dirty="0"/>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hangingPunct="0">
                <a:defRPr/>
              </a:pPr>
              <a:endParaRPr lang="en-US" dirty="0"/>
            </a:p>
          </p:txBody>
        </p:sp>
      </p:grpSp>
      <p:sp>
        <p:nvSpPr>
          <p:cNvPr id="9728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9729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r>
              <a:rPr lang="en-US" dirty="0"/>
              <a:t>LLS</a:t>
            </a:r>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3A643412-2B11-4223-BF80-08B5C459B26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6" name="Rectangle 8"/>
          <p:cNvSpPr>
            <a:spLocks noGrp="1" noChangeArrowheads="1"/>
          </p:cNvSpPr>
          <p:nvPr>
            <p:ph type="sldNum" sz="quarter" idx="12"/>
          </p:nvPr>
        </p:nvSpPr>
        <p:spPr>
          <a:ln/>
        </p:spPr>
        <p:txBody>
          <a:bodyPr/>
          <a:lstStyle>
            <a:lvl1pPr>
              <a:defRPr/>
            </a:lvl1pPr>
          </a:lstStyle>
          <a:p>
            <a:pPr>
              <a:defRPr/>
            </a:pPr>
            <a:fld id="{744FF5DD-DF56-4E89-9EA4-ED2457C755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6" name="Rectangle 8"/>
          <p:cNvSpPr>
            <a:spLocks noGrp="1" noChangeArrowheads="1"/>
          </p:cNvSpPr>
          <p:nvPr>
            <p:ph type="sldNum" sz="quarter" idx="12"/>
          </p:nvPr>
        </p:nvSpPr>
        <p:spPr>
          <a:ln/>
        </p:spPr>
        <p:txBody>
          <a:bodyPr/>
          <a:lstStyle>
            <a:lvl1pPr>
              <a:defRPr/>
            </a:lvl1pPr>
          </a:lstStyle>
          <a:p>
            <a:pPr>
              <a:defRPr/>
            </a:pPr>
            <a:fld id="{2B238C08-A4B6-4490-B832-05D2EFD5F3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7" name="Rectangle 8"/>
          <p:cNvSpPr>
            <a:spLocks noGrp="1" noChangeArrowheads="1"/>
          </p:cNvSpPr>
          <p:nvPr>
            <p:ph type="sldNum" sz="quarter" idx="12"/>
          </p:nvPr>
        </p:nvSpPr>
        <p:spPr>
          <a:ln/>
        </p:spPr>
        <p:txBody>
          <a:bodyPr/>
          <a:lstStyle>
            <a:lvl1pPr>
              <a:defRPr/>
            </a:lvl1pPr>
          </a:lstStyle>
          <a:p>
            <a:pPr>
              <a:defRPr/>
            </a:pPr>
            <a:fld id="{90A26608-1398-4ADF-872C-CD308E53169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6" name="Rectangle 8"/>
          <p:cNvSpPr>
            <a:spLocks noGrp="1" noChangeArrowheads="1"/>
          </p:cNvSpPr>
          <p:nvPr>
            <p:ph type="sldNum" sz="quarter" idx="12"/>
          </p:nvPr>
        </p:nvSpPr>
        <p:spPr>
          <a:ln/>
        </p:spPr>
        <p:txBody>
          <a:bodyPr/>
          <a:lstStyle>
            <a:lvl1pPr>
              <a:defRPr/>
            </a:lvl1pPr>
          </a:lstStyle>
          <a:p>
            <a:pPr>
              <a:defRPr/>
            </a:pPr>
            <a:fld id="{16925290-EAFA-4CDF-949D-A718415716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6" name="Rectangle 8"/>
          <p:cNvSpPr>
            <a:spLocks noGrp="1" noChangeArrowheads="1"/>
          </p:cNvSpPr>
          <p:nvPr>
            <p:ph type="sldNum" sz="quarter" idx="12"/>
          </p:nvPr>
        </p:nvSpPr>
        <p:spPr>
          <a:ln/>
        </p:spPr>
        <p:txBody>
          <a:bodyPr/>
          <a:lstStyle>
            <a:lvl1pPr>
              <a:defRPr/>
            </a:lvl1pPr>
          </a:lstStyle>
          <a:p>
            <a:pPr>
              <a:defRPr/>
            </a:pPr>
            <a:fld id="{41CCDA30-447F-48F6-99D4-AB7C0CB9A73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7" name="Rectangle 8"/>
          <p:cNvSpPr>
            <a:spLocks noGrp="1" noChangeArrowheads="1"/>
          </p:cNvSpPr>
          <p:nvPr>
            <p:ph type="sldNum" sz="quarter" idx="12"/>
          </p:nvPr>
        </p:nvSpPr>
        <p:spPr>
          <a:ln/>
        </p:spPr>
        <p:txBody>
          <a:bodyPr/>
          <a:lstStyle>
            <a:lvl1pPr>
              <a:defRPr/>
            </a:lvl1pPr>
          </a:lstStyle>
          <a:p>
            <a:pPr>
              <a:defRPr/>
            </a:pPr>
            <a:fld id="{43C1B445-D9BC-4169-94B9-004006C3085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9" name="Rectangle 8"/>
          <p:cNvSpPr>
            <a:spLocks noGrp="1" noChangeArrowheads="1"/>
          </p:cNvSpPr>
          <p:nvPr>
            <p:ph type="sldNum" sz="quarter" idx="12"/>
          </p:nvPr>
        </p:nvSpPr>
        <p:spPr>
          <a:ln/>
        </p:spPr>
        <p:txBody>
          <a:bodyPr/>
          <a:lstStyle>
            <a:lvl1pPr>
              <a:defRPr/>
            </a:lvl1pPr>
          </a:lstStyle>
          <a:p>
            <a:pPr>
              <a:defRPr/>
            </a:pPr>
            <a:fld id="{29C33CA3-6B0A-4299-91DF-97FC8568493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5" name="Rectangle 8"/>
          <p:cNvSpPr>
            <a:spLocks noGrp="1" noChangeArrowheads="1"/>
          </p:cNvSpPr>
          <p:nvPr>
            <p:ph type="sldNum" sz="quarter" idx="12"/>
          </p:nvPr>
        </p:nvSpPr>
        <p:spPr>
          <a:ln/>
        </p:spPr>
        <p:txBody>
          <a:bodyPr/>
          <a:lstStyle>
            <a:lvl1pPr>
              <a:defRPr/>
            </a:lvl1pPr>
          </a:lstStyle>
          <a:p>
            <a:pPr>
              <a:defRPr/>
            </a:pPr>
            <a:fld id="{106D5DAE-806B-4946-9E5B-D9D752E3D07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4" name="Rectangle 8"/>
          <p:cNvSpPr>
            <a:spLocks noGrp="1" noChangeArrowheads="1"/>
          </p:cNvSpPr>
          <p:nvPr>
            <p:ph type="sldNum" sz="quarter" idx="12"/>
          </p:nvPr>
        </p:nvSpPr>
        <p:spPr>
          <a:ln/>
        </p:spPr>
        <p:txBody>
          <a:bodyPr/>
          <a:lstStyle>
            <a:lvl1pPr>
              <a:defRPr/>
            </a:lvl1pPr>
          </a:lstStyle>
          <a:p>
            <a:pPr>
              <a:defRPr/>
            </a:pPr>
            <a:fld id="{A4F69707-F4BA-439B-97C1-387B8CC3425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7" name="Rectangle 8"/>
          <p:cNvSpPr>
            <a:spLocks noGrp="1" noChangeArrowheads="1"/>
          </p:cNvSpPr>
          <p:nvPr>
            <p:ph type="sldNum" sz="quarter" idx="12"/>
          </p:nvPr>
        </p:nvSpPr>
        <p:spPr>
          <a:ln/>
        </p:spPr>
        <p:txBody>
          <a:bodyPr/>
          <a:lstStyle>
            <a:lvl1pPr>
              <a:defRPr/>
            </a:lvl1pPr>
          </a:lstStyle>
          <a:p>
            <a:pPr>
              <a:defRPr/>
            </a:pPr>
            <a:fld id="{DCFB82C9-C4CE-4D37-811C-CAC89E56C2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LLS</a:t>
            </a:r>
          </a:p>
        </p:txBody>
      </p:sp>
      <p:sp>
        <p:nvSpPr>
          <p:cNvPr id="7" name="Rectangle 8"/>
          <p:cNvSpPr>
            <a:spLocks noGrp="1" noChangeArrowheads="1"/>
          </p:cNvSpPr>
          <p:nvPr>
            <p:ph type="sldNum" sz="quarter" idx="12"/>
          </p:nvPr>
        </p:nvSpPr>
        <p:spPr>
          <a:ln/>
        </p:spPr>
        <p:txBody>
          <a:bodyPr/>
          <a:lstStyle>
            <a:lvl1pPr>
              <a:defRPr/>
            </a:lvl1pPr>
          </a:lstStyle>
          <a:p>
            <a:pPr>
              <a:defRPr/>
            </a:pPr>
            <a:fld id="{E7A0323B-1402-4D16-B924-A6400C217D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625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52"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9626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dirty="0"/>
              <a:t>LLS</a:t>
            </a:r>
          </a:p>
        </p:txBody>
      </p:sp>
      <p:sp>
        <p:nvSpPr>
          <p:cNvPr id="9626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41A0B2FF-54BF-4B35-81EE-447225F93E98}" type="slidenum">
              <a:rPr lang="en-US"/>
              <a:pPr>
                <a:defRPr/>
              </a:pPr>
              <a:t>‹#›</a:t>
            </a:fld>
            <a:endParaRPr lang="en-US" dirty="0"/>
          </a:p>
        </p:txBody>
      </p:sp>
      <p:sp>
        <p:nvSpPr>
          <p:cNvPr id="96265"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hangingPunct="0">
              <a:defRPr/>
            </a:pPr>
            <a:endParaRPr lang="en-US" dirty="0"/>
          </a:p>
        </p:txBody>
      </p:sp>
      <p:sp>
        <p:nvSpPr>
          <p:cNvPr id="9626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customXml" Target="../ink/ink5.xml"/><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400.png"/><Relationship Id="rId2" Type="http://schemas.openxmlformats.org/officeDocument/2006/relationships/image" Target="../media/image1.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90.png"/><Relationship Id="rId4" Type="http://schemas.openxmlformats.org/officeDocument/2006/relationships/image" Target="../media/image39.png"/><Relationship Id="rId9" Type="http://schemas.openxmlformats.org/officeDocument/2006/relationships/customXml" Target="../ink/ink3.xml"/><Relationship Id="rId1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0" y="1721645"/>
            <a:ext cx="4694238" cy="1087437"/>
          </a:xfrm>
        </p:spPr>
        <p:txBody>
          <a:bodyPr/>
          <a:lstStyle/>
          <a:p>
            <a:pPr algn="ctr" eaLnBrk="1" hangingPunct="1"/>
            <a:r>
              <a:rPr lang="en-US" dirty="0">
                <a:solidFill>
                  <a:schemeClr val="tx1"/>
                </a:solidFill>
              </a:rPr>
              <a:t>San Marcos</a:t>
            </a:r>
            <a:br>
              <a:rPr lang="en-US" dirty="0">
                <a:solidFill>
                  <a:schemeClr val="tx1"/>
                </a:solidFill>
              </a:rPr>
            </a:br>
            <a:r>
              <a:rPr lang="en-US" dirty="0">
                <a:solidFill>
                  <a:schemeClr val="tx1"/>
                </a:solidFill>
              </a:rPr>
              <a:t>Fire Department</a:t>
            </a:r>
          </a:p>
        </p:txBody>
      </p:sp>
      <p:sp>
        <p:nvSpPr>
          <p:cNvPr id="4099" name="Rectangle 3"/>
          <p:cNvSpPr>
            <a:spLocks noGrp="1" noChangeArrowheads="1"/>
          </p:cNvSpPr>
          <p:nvPr>
            <p:ph type="subTitle" idx="1"/>
          </p:nvPr>
        </p:nvSpPr>
        <p:spPr>
          <a:xfrm>
            <a:off x="861219" y="3657600"/>
            <a:ext cx="7543800" cy="1905000"/>
          </a:xfrm>
        </p:spPr>
        <p:txBody>
          <a:bodyPr/>
          <a:lstStyle/>
          <a:p>
            <a:pPr algn="ctr" eaLnBrk="1" hangingPunct="1"/>
            <a:r>
              <a:rPr lang="en-US" sz="4000" dirty="0">
                <a:solidFill>
                  <a:srgbClr val="C00000"/>
                </a:solidFill>
              </a:rPr>
              <a:t>March 21, 2024</a:t>
            </a:r>
          </a:p>
          <a:p>
            <a:pPr algn="ctr" eaLnBrk="1" hangingPunct="1"/>
            <a:r>
              <a:rPr lang="en-US" sz="4000" dirty="0">
                <a:solidFill>
                  <a:srgbClr val="C00000"/>
                </a:solidFill>
              </a:rPr>
              <a:t>TFCA Annual Conference</a:t>
            </a:r>
          </a:p>
          <a:p>
            <a:pPr algn="ctr" eaLnBrk="1" hangingPunct="1"/>
            <a:r>
              <a:rPr lang="en-US" sz="4000" dirty="0">
                <a:solidFill>
                  <a:srgbClr val="C00000"/>
                </a:solidFill>
              </a:rPr>
              <a:t> Budgeting and Finance Class</a:t>
            </a:r>
          </a:p>
        </p:txBody>
      </p:sp>
      <p:pic>
        <p:nvPicPr>
          <p:cNvPr id="4100"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5800" y="1295400"/>
            <a:ext cx="1828800" cy="1828800"/>
          </a:xfrm>
          <a:prstGeom prst="rect">
            <a:avLst/>
          </a:prstGeom>
          <a:noFill/>
          <a:ln w="9525">
            <a:noFill/>
            <a:miter lim="800000"/>
            <a:headEnd/>
            <a:tailEnd/>
          </a:ln>
        </p:spPr>
      </p:pic>
      <p:pic>
        <p:nvPicPr>
          <p:cNvPr id="5" name="Picture 4">
            <a:extLst>
              <a:ext uri="{FF2B5EF4-FFF2-40B4-BE49-F238E27FC236}">
                <a16:creationId xmlns:a16="http://schemas.microsoft.com/office/drawing/2014/main" id="{F8745396-BF38-45FB-B13E-8F415A180A94}"/>
              </a:ext>
            </a:extLst>
          </p:cNvPr>
          <p:cNvPicPr>
            <a:picLocks noChangeAspect="1"/>
          </p:cNvPicPr>
          <p:nvPr/>
        </p:nvPicPr>
        <p:blipFill>
          <a:blip r:embed="rId3"/>
          <a:stretch>
            <a:fillRect/>
          </a:stretch>
        </p:blipFill>
        <p:spPr>
          <a:xfrm>
            <a:off x="6637791" y="1143000"/>
            <a:ext cx="1522411" cy="15325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Expenses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3048000"/>
            <a:ext cx="8458199" cy="1143000"/>
          </a:xfrm>
        </p:spPr>
        <p:txBody>
          <a:bodyPr/>
          <a:lstStyle/>
          <a:p>
            <a:pPr>
              <a:buFont typeface="Wingdings" panose="05000000000000000000" pitchFamily="2" charset="2"/>
              <a:buChar char="Ø"/>
            </a:pPr>
            <a:r>
              <a:rPr lang="en-US" sz="6500" kern="1200" dirty="0">
                <a:solidFill>
                  <a:srgbClr val="CC0000"/>
                </a:solidFill>
                <a:latin typeface="Times New Roman" panose="02020603050405020304" pitchFamily="18" charset="0"/>
                <a:ea typeface="+mj-ea"/>
                <a:cs typeface="Times New Roman" panose="02020603050405020304" pitchFamily="18" charset="0"/>
              </a:rPr>
              <a:t>Just Kidding!!! </a:t>
            </a:r>
            <a:endParaRPr lang="en-US" sz="2400" dirty="0">
              <a:solidFill>
                <a:srgbClr val="CC0000"/>
              </a:solidFill>
            </a:endParaRPr>
          </a:p>
        </p:txBody>
      </p:sp>
    </p:spTree>
    <p:extLst>
      <p:ext uri="{BB962C8B-B14F-4D97-AF65-F5344CB8AC3E}">
        <p14:creationId xmlns:p14="http://schemas.microsoft.com/office/powerpoint/2010/main" val="14609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Tax Rate</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8" name="Content Placeholder 1">
            <a:extLst>
              <a:ext uri="{FF2B5EF4-FFF2-40B4-BE49-F238E27FC236}">
                <a16:creationId xmlns:a16="http://schemas.microsoft.com/office/drawing/2014/main" id="{726572EC-8623-4F90-87A6-26952A5EB699}"/>
              </a:ext>
            </a:extLst>
          </p:cNvPr>
          <p:cNvGraphicFramePr>
            <a:graphicFrameLocks noGrp="1"/>
          </p:cNvGraphicFramePr>
          <p:nvPr>
            <p:ph idx="1"/>
          </p:nvPr>
        </p:nvGraphicFramePr>
        <p:xfrm>
          <a:off x="152400" y="1704237"/>
          <a:ext cx="8915400" cy="4918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060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Tax Rate Examples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3" name="Content Placeholder 2">
            <a:extLst>
              <a:ext uri="{FF2B5EF4-FFF2-40B4-BE49-F238E27FC236}">
                <a16:creationId xmlns:a16="http://schemas.microsoft.com/office/drawing/2014/main" id="{B7C0D297-4797-E2FB-85C8-CD819BA26A77}"/>
              </a:ext>
            </a:extLst>
          </p:cNvPr>
          <p:cNvSpPr>
            <a:spLocks noGrp="1"/>
          </p:cNvSpPr>
          <p:nvPr>
            <p:ph idx="1"/>
          </p:nvPr>
        </p:nvSpPr>
        <p:spPr>
          <a:xfrm>
            <a:off x="76201" y="1616075"/>
            <a:ext cx="8991599" cy="5241925"/>
          </a:xfrm>
        </p:spPr>
        <p:txBody>
          <a:bodyPr/>
          <a:lstStyle/>
          <a:p>
            <a:pPr lvl="1"/>
            <a:r>
              <a:rPr lang="en-US" dirty="0"/>
              <a:t>River Oaks</a:t>
            </a:r>
          </a:p>
          <a:p>
            <a:pPr lvl="2"/>
            <a:r>
              <a:rPr lang="en-US" dirty="0"/>
              <a:t>$128,748 ÷ 100 = 1,287.48 X $0.754168 = $970.98</a:t>
            </a:r>
          </a:p>
          <a:p>
            <a:pPr lvl="1"/>
            <a:r>
              <a:rPr lang="en-US" dirty="0"/>
              <a:t>Colleyville</a:t>
            </a:r>
          </a:p>
          <a:p>
            <a:pPr lvl="2"/>
            <a:r>
              <a:rPr lang="en-US" dirty="0"/>
              <a:t>$740,000 ÷ 100 = 7,400 X $0.265618 = $1965.57</a:t>
            </a:r>
          </a:p>
          <a:p>
            <a:pPr lvl="1"/>
            <a:r>
              <a:rPr lang="en-US" dirty="0"/>
              <a:t>Frisco</a:t>
            </a:r>
          </a:p>
          <a:p>
            <a:pPr lvl="2"/>
            <a:r>
              <a:rPr lang="en-US" dirty="0"/>
              <a:t>$627,500 ÷ 100 = 6,275 X $0.4466 = $2,802.42</a:t>
            </a:r>
          </a:p>
          <a:p>
            <a:pPr lvl="1"/>
            <a:r>
              <a:rPr lang="en-US" dirty="0"/>
              <a:t>New Braunfels</a:t>
            </a:r>
          </a:p>
          <a:p>
            <a:pPr lvl="2"/>
            <a:r>
              <a:rPr lang="en-US" dirty="0"/>
              <a:t>$384,171 ÷ 100 = 3,841.71 X $0.413935 = $1,590.22</a:t>
            </a:r>
          </a:p>
          <a:p>
            <a:pPr lvl="1"/>
            <a:r>
              <a:rPr lang="en-US" dirty="0"/>
              <a:t>Dallas</a:t>
            </a:r>
          </a:p>
          <a:p>
            <a:pPr lvl="2"/>
            <a:r>
              <a:rPr lang="en-US" dirty="0"/>
              <a:t>$420,000 ÷ 100 = 4,200 x $0.7458 = $3,132.36</a:t>
            </a:r>
          </a:p>
        </p:txBody>
      </p:sp>
    </p:spTree>
    <p:extLst>
      <p:ext uri="{BB962C8B-B14F-4D97-AF65-F5344CB8AC3E}">
        <p14:creationId xmlns:p14="http://schemas.microsoft.com/office/powerpoint/2010/main" val="301077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Tax Rate Examples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6">
            <a:extLst>
              <a:ext uri="{FF2B5EF4-FFF2-40B4-BE49-F238E27FC236}">
                <a16:creationId xmlns:a16="http://schemas.microsoft.com/office/drawing/2014/main" id="{8F7F95D5-0DDA-F980-3B01-60CCB9C10151}"/>
              </a:ext>
            </a:extLst>
          </p:cNvPr>
          <p:cNvPicPr>
            <a:picLocks noChangeAspect="1"/>
          </p:cNvPicPr>
          <p:nvPr/>
        </p:nvPicPr>
        <p:blipFill>
          <a:blip r:embed="rId4"/>
          <a:stretch>
            <a:fillRect/>
          </a:stretch>
        </p:blipFill>
        <p:spPr>
          <a:xfrm>
            <a:off x="152400" y="1907436"/>
            <a:ext cx="8839200" cy="4191000"/>
          </a:xfrm>
          <a:prstGeom prst="rect">
            <a:avLst/>
          </a:prstGeom>
          <a:ln w="38100">
            <a:solidFill>
              <a:schemeClr val="tx1"/>
            </a:solidFill>
          </a:ln>
        </p:spPr>
      </p:pic>
    </p:spTree>
    <p:extLst>
      <p:ext uri="{BB962C8B-B14F-4D97-AF65-F5344CB8AC3E}">
        <p14:creationId xmlns:p14="http://schemas.microsoft.com/office/powerpoint/2010/main" val="50643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San Marcos Tax Rate Scenario</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493364"/>
          </a:xfrm>
        </p:spPr>
        <p:txBody>
          <a:bodyPr/>
          <a:lstStyle/>
          <a:p>
            <a:pPr>
              <a:spcAft>
                <a:spcPts val="1200"/>
              </a:spcAft>
            </a:pPr>
            <a:r>
              <a:rPr lang="en-US" sz="2400" dirty="0"/>
              <a:t>San Marcos has a net taxable value of $8.1B; a $0.603 tax rate will generate ~$49M in property tax per year.  </a:t>
            </a:r>
          </a:p>
          <a:p>
            <a:pPr>
              <a:spcAft>
                <a:spcPts val="1200"/>
              </a:spcAft>
            </a:pPr>
            <a:r>
              <a:rPr lang="en-US" sz="2400" dirty="0"/>
              <a:t>San Marcos has a 30% debt service to operations ratio which requires $14.7M for debt service and leaves $34.3M for operations.</a:t>
            </a:r>
          </a:p>
          <a:p>
            <a:pPr>
              <a:spcAft>
                <a:spcPts val="1200"/>
              </a:spcAft>
            </a:pPr>
            <a:r>
              <a:rPr lang="en-US" sz="2400" dirty="0"/>
              <a:t>San Marcos Police ($25M) and Fire ($15M) budgets are $40M combined (FY 23).</a:t>
            </a:r>
          </a:p>
          <a:p>
            <a:pPr>
              <a:spcAft>
                <a:spcPts val="1200"/>
              </a:spcAft>
            </a:pPr>
            <a:r>
              <a:rPr lang="en-US" sz="2400" dirty="0"/>
              <a:t>A 1 cent tax rate increase on $8.1B will generate $810,000 in additional funding.</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130064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San Marcos Tax Rate Scenario</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616075"/>
            <a:ext cx="7840159" cy="4784725"/>
          </a:xfrm>
        </p:spPr>
        <p:txBody>
          <a:bodyPr/>
          <a:lstStyle/>
          <a:p>
            <a:pPr marL="0" indent="0" algn="ctr">
              <a:spcAft>
                <a:spcPts val="1200"/>
              </a:spcAft>
              <a:buNone/>
            </a:pPr>
            <a:r>
              <a:rPr lang="en-US" sz="2400" u="sng" dirty="0"/>
              <a:t>To open a new fire station costs ~$2.5M:</a:t>
            </a:r>
          </a:p>
          <a:p>
            <a:pPr>
              <a:spcAft>
                <a:spcPts val="1200"/>
              </a:spcAft>
            </a:pPr>
            <a:r>
              <a:rPr lang="en-US" sz="2400" dirty="0"/>
              <a:t>In San Marcos, which has an $8.1B net taxable value you would have to raise the tax rate by .031 cents to $0.634 to afford one additional station without any new taxable value.</a:t>
            </a:r>
          </a:p>
          <a:p>
            <a:pPr marL="0" indent="0" algn="ctr">
              <a:spcAft>
                <a:spcPts val="1200"/>
              </a:spcAft>
              <a:buNone/>
            </a:pPr>
            <a:r>
              <a:rPr lang="en-US" sz="2400" dirty="0"/>
              <a:t>Or</a:t>
            </a:r>
          </a:p>
          <a:p>
            <a:pPr>
              <a:spcAft>
                <a:spcPts val="1200"/>
              </a:spcAft>
            </a:pPr>
            <a:r>
              <a:rPr lang="en-US" sz="2400" dirty="0"/>
              <a:t>Values need to increase by $440,000,000 in one year to fund an additional station </a:t>
            </a:r>
          </a:p>
          <a:p>
            <a:pPr>
              <a:spcAft>
                <a:spcPts val="1200"/>
              </a:spcAft>
            </a:pPr>
            <a:r>
              <a:rPr lang="en-US" sz="2400" b="1" dirty="0"/>
              <a:t>NOTE: </a:t>
            </a:r>
            <a:r>
              <a:rPr lang="en-US" sz="2400" dirty="0"/>
              <a:t>That’s 2,190, $201,000 homes (median home value in </a:t>
            </a:r>
            <a:r>
              <a:rPr lang="en-US" sz="2400"/>
              <a:t>San Marcos).</a:t>
            </a:r>
            <a:endParaRPr lang="en-US" sz="2400" dirty="0"/>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407156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Grapevine Tax Rate Scenario</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302675"/>
            <a:ext cx="1336675" cy="1290124"/>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147" y="363065"/>
            <a:ext cx="1217611" cy="1082320"/>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798164"/>
          </a:xfrm>
        </p:spPr>
        <p:txBody>
          <a:bodyPr/>
          <a:lstStyle/>
          <a:p>
            <a:pPr>
              <a:spcAft>
                <a:spcPts val="1200"/>
              </a:spcAft>
            </a:pPr>
            <a:r>
              <a:rPr lang="en-US" sz="2400" dirty="0"/>
              <a:t>Grapevine has a net taxable value of $10.4B; a $0.271 tax rate will generate ~$27.3M in property tax per year.  </a:t>
            </a:r>
          </a:p>
          <a:p>
            <a:pPr>
              <a:spcAft>
                <a:spcPts val="1200"/>
              </a:spcAft>
            </a:pPr>
            <a:r>
              <a:rPr lang="en-US" sz="2400" dirty="0"/>
              <a:t>Grapevine has a 47% debt service-to-operations ratio which requires $13.2M for debt service and leaves $14.1M for operations.</a:t>
            </a:r>
          </a:p>
          <a:p>
            <a:pPr>
              <a:spcAft>
                <a:spcPts val="1200"/>
              </a:spcAft>
            </a:pPr>
            <a:r>
              <a:rPr lang="en-US" sz="2400" dirty="0"/>
              <a:t>Grapevine Police ($3.3M) and Fire ($15.5M) budgets are $18.8M combined (FY 23). GPD has </a:t>
            </a:r>
            <a:r>
              <a:rPr lang="en-US" sz="2400"/>
              <a:t>21.3M budgeted for </a:t>
            </a:r>
            <a:r>
              <a:rPr lang="en-US" sz="2400" dirty="0"/>
              <a:t>Operations in the Crime Control District.</a:t>
            </a:r>
          </a:p>
          <a:p>
            <a:pPr>
              <a:spcAft>
                <a:spcPts val="1200"/>
              </a:spcAft>
            </a:pPr>
            <a:r>
              <a:rPr lang="en-US" sz="2400" dirty="0"/>
              <a:t>A 1 cent tax rate increase on $10.4B will generate $1,040,000 in additional funding.</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49659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Tax Rate Scenario</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302675"/>
            <a:ext cx="1336675" cy="1290124"/>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147" y="363065"/>
            <a:ext cx="1217611" cy="1082320"/>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616075"/>
            <a:ext cx="7840159" cy="4784725"/>
          </a:xfrm>
        </p:spPr>
        <p:txBody>
          <a:bodyPr/>
          <a:lstStyle/>
          <a:p>
            <a:pPr marL="0" indent="0" algn="ctr">
              <a:spcAft>
                <a:spcPts val="1200"/>
              </a:spcAft>
              <a:buNone/>
            </a:pPr>
            <a:r>
              <a:rPr lang="en-US" sz="2400" u="sng" dirty="0"/>
              <a:t>To open a new fire station costs ~$3.1M:</a:t>
            </a:r>
          </a:p>
          <a:p>
            <a:pPr>
              <a:spcAft>
                <a:spcPts val="1200"/>
              </a:spcAft>
            </a:pPr>
            <a:r>
              <a:rPr lang="en-US" sz="2400" dirty="0"/>
              <a:t>In Grapevine, which has a $10.4B net taxable value, you would have to raise the tax rate by .030 cents to $0.301 to afford one additional station without any new taxable value.</a:t>
            </a:r>
          </a:p>
          <a:p>
            <a:pPr marL="0" indent="0" algn="ctr">
              <a:spcAft>
                <a:spcPts val="1200"/>
              </a:spcAft>
              <a:buNone/>
            </a:pPr>
            <a:r>
              <a:rPr lang="en-US" sz="2400" dirty="0"/>
              <a:t>Or</a:t>
            </a:r>
          </a:p>
          <a:p>
            <a:pPr>
              <a:spcAft>
                <a:spcPts val="1200"/>
              </a:spcAft>
            </a:pPr>
            <a:r>
              <a:rPr lang="en-US" sz="2400" dirty="0"/>
              <a:t>Values need to increase by $1,300,000,000 in one year to fund an additional station </a:t>
            </a:r>
          </a:p>
          <a:p>
            <a:pPr>
              <a:spcAft>
                <a:spcPts val="1200"/>
              </a:spcAft>
            </a:pPr>
            <a:r>
              <a:rPr lang="en-US" sz="2400" b="1" dirty="0"/>
              <a:t>NOTE: </a:t>
            </a:r>
            <a:r>
              <a:rPr lang="en-US" sz="2400" dirty="0"/>
              <a:t>A one-cent tax rate increase on 10.4B will generate $1,040,000 in additional funding, which will add a fourth MICU with nine personnel.</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48800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600" dirty="0">
                <a:solidFill>
                  <a:srgbClr val="CC0000"/>
                </a:solidFill>
              </a:rPr>
              <a:t>Harris County ESD No. 9 Tax Rate Scenario</a:t>
            </a:r>
          </a:p>
        </p:txBody>
      </p:sp>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2"/>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493364"/>
          </a:xfrm>
        </p:spPr>
        <p:txBody>
          <a:bodyPr/>
          <a:lstStyle/>
          <a:p>
            <a:pPr>
              <a:spcAft>
                <a:spcPts val="1200"/>
              </a:spcAft>
            </a:pPr>
            <a:r>
              <a:rPr lang="en-US" sz="2400" dirty="0"/>
              <a:t>HCESD9 has a net taxable value of $61.5B; a $0.04436 tax rate will generate ~$27M in property tax per year.  </a:t>
            </a:r>
          </a:p>
          <a:p>
            <a:pPr>
              <a:spcAft>
                <a:spcPts val="1200"/>
              </a:spcAft>
            </a:pPr>
            <a:r>
              <a:rPr lang="en-US" sz="2400" dirty="0"/>
              <a:t>HCESD9 collects $.01 sales/use tax and will generate ~$55M.</a:t>
            </a:r>
          </a:p>
          <a:p>
            <a:pPr>
              <a:spcAft>
                <a:spcPts val="1200"/>
              </a:spcAft>
            </a:pPr>
            <a:r>
              <a:rPr lang="en-US" sz="2400" dirty="0"/>
              <a:t>HCESD9 has no debt service.</a:t>
            </a:r>
          </a:p>
          <a:p>
            <a:pPr>
              <a:spcAft>
                <a:spcPts val="1200"/>
              </a:spcAft>
            </a:pPr>
            <a:r>
              <a:rPr lang="en-US" sz="2400" dirty="0"/>
              <a:t>HCESD9 Operating budget is $80M (FY 23).</a:t>
            </a:r>
          </a:p>
          <a:p>
            <a:pPr>
              <a:spcAft>
                <a:spcPts val="1200"/>
              </a:spcAft>
            </a:pPr>
            <a:r>
              <a:rPr lang="en-US" sz="2400" dirty="0"/>
              <a:t>A 1 cent property tax rate increase on $61.5B will generate ~$6M in additional funding.</a:t>
            </a:r>
          </a:p>
          <a:p>
            <a:pPr>
              <a:buFont typeface="Wingdings" panose="05000000000000000000" pitchFamily="2" charset="2"/>
              <a:buChar char="Ø"/>
            </a:pPr>
            <a:endParaRPr lang="en-US" sz="2400" dirty="0">
              <a:solidFill>
                <a:srgbClr val="CC0000"/>
              </a:solidFill>
            </a:endParaRPr>
          </a:p>
        </p:txBody>
      </p:sp>
      <p:pic>
        <p:nvPicPr>
          <p:cNvPr id="4" name="Picture 3">
            <a:extLst>
              <a:ext uri="{FF2B5EF4-FFF2-40B4-BE49-F238E27FC236}">
                <a16:creationId xmlns:a16="http://schemas.microsoft.com/office/drawing/2014/main" id="{F88242DB-B96F-406A-BFAF-3D43ABAA2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76" y="289302"/>
            <a:ext cx="1122730" cy="1222072"/>
          </a:xfrm>
          <a:prstGeom prst="rect">
            <a:avLst/>
          </a:prstGeom>
        </p:spPr>
      </p:pic>
    </p:spTree>
    <p:extLst>
      <p:ext uri="{BB962C8B-B14F-4D97-AF65-F5344CB8AC3E}">
        <p14:creationId xmlns:p14="http://schemas.microsoft.com/office/powerpoint/2010/main" val="283044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Tax Rate Scenario</a:t>
            </a:r>
          </a:p>
        </p:txBody>
      </p:sp>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2"/>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616075"/>
            <a:ext cx="7840159" cy="4784725"/>
          </a:xfrm>
        </p:spPr>
        <p:txBody>
          <a:bodyPr/>
          <a:lstStyle/>
          <a:p>
            <a:pPr marL="0" indent="0" algn="ctr">
              <a:spcAft>
                <a:spcPts val="1200"/>
              </a:spcAft>
              <a:buNone/>
            </a:pPr>
            <a:r>
              <a:rPr lang="en-US" sz="2400" u="sng" dirty="0"/>
              <a:t>To open a new fire station costs ~$2.3M:</a:t>
            </a:r>
          </a:p>
          <a:p>
            <a:pPr>
              <a:spcAft>
                <a:spcPts val="1200"/>
              </a:spcAft>
            </a:pPr>
            <a:r>
              <a:rPr lang="en-US" sz="2400" dirty="0"/>
              <a:t>In Cy-Fair, which has a $61.5B net taxable value you would have to raise the tax rate by .00374 cents to $0.0481 to afford one additional station without any new taxable value.</a:t>
            </a:r>
          </a:p>
          <a:p>
            <a:pPr marL="0" indent="0" algn="ctr">
              <a:spcAft>
                <a:spcPts val="1200"/>
              </a:spcAft>
              <a:buNone/>
            </a:pPr>
            <a:r>
              <a:rPr lang="en-US" sz="2400" dirty="0"/>
              <a:t>Or</a:t>
            </a:r>
          </a:p>
          <a:p>
            <a:pPr>
              <a:spcAft>
                <a:spcPts val="1200"/>
              </a:spcAft>
            </a:pPr>
            <a:r>
              <a:rPr lang="en-US" sz="2400" dirty="0"/>
              <a:t>Values need to increase by $5,200,000,000 in one year to fund an additional station </a:t>
            </a:r>
          </a:p>
          <a:p>
            <a:pPr>
              <a:spcAft>
                <a:spcPts val="1200"/>
              </a:spcAft>
            </a:pPr>
            <a:r>
              <a:rPr lang="en-US" sz="2400" b="1" dirty="0"/>
              <a:t>NOTE: </a:t>
            </a:r>
            <a:r>
              <a:rPr lang="en-US" sz="2400" dirty="0"/>
              <a:t>That’s 14,857, $350,000 homes (median home value in Cypress).</a:t>
            </a:r>
          </a:p>
          <a:p>
            <a:pPr>
              <a:buFont typeface="Wingdings" panose="05000000000000000000" pitchFamily="2" charset="2"/>
              <a:buChar char="Ø"/>
            </a:pPr>
            <a:endParaRPr lang="en-US" sz="2400" dirty="0">
              <a:solidFill>
                <a:srgbClr val="CC0000"/>
              </a:solidFill>
            </a:endParaRPr>
          </a:p>
        </p:txBody>
      </p:sp>
      <p:pic>
        <p:nvPicPr>
          <p:cNvPr id="6" name="Picture 5">
            <a:extLst>
              <a:ext uri="{FF2B5EF4-FFF2-40B4-BE49-F238E27FC236}">
                <a16:creationId xmlns:a16="http://schemas.microsoft.com/office/drawing/2014/main" id="{CA973B92-EF79-47A2-A732-730A5AC94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67" y="289789"/>
            <a:ext cx="1122730" cy="1222072"/>
          </a:xfrm>
          <a:prstGeom prst="rect">
            <a:avLst/>
          </a:prstGeom>
        </p:spPr>
      </p:pic>
    </p:spTree>
    <p:extLst>
      <p:ext uri="{BB962C8B-B14F-4D97-AF65-F5344CB8AC3E}">
        <p14:creationId xmlns:p14="http://schemas.microsoft.com/office/powerpoint/2010/main" val="266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2438400" y="1600200"/>
            <a:ext cx="4372300" cy="1295400"/>
          </a:xfrm>
        </p:spPr>
        <p:txBody>
          <a:bodyPr>
            <a:normAutofit/>
          </a:bodyPr>
          <a:lstStyle/>
          <a:p>
            <a:pPr algn="ctr" eaLnBrk="1" hangingPunct="1"/>
            <a:r>
              <a:rPr lang="en-US" sz="5400" b="1" dirty="0">
                <a:solidFill>
                  <a:srgbClr val="C00000"/>
                </a:solidFill>
                <a:latin typeface="Times New Roman" panose="02020603050405020304" pitchFamily="18" charset="0"/>
                <a:cs typeface="Times New Roman" panose="02020603050405020304" pitchFamily="18" charset="0"/>
              </a:rPr>
              <a:t>Budget Basics</a:t>
            </a:r>
          </a:p>
        </p:txBody>
      </p:sp>
      <p:pic>
        <p:nvPicPr>
          <p:cNvPr id="3" name="Picture 4">
            <a:extLst>
              <a:ext uri="{FF2B5EF4-FFF2-40B4-BE49-F238E27FC236}">
                <a16:creationId xmlns:a16="http://schemas.microsoft.com/office/drawing/2014/main" id="{F8BB761B-E917-4651-B6C3-C1C3F345E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8348" y="1635853"/>
            <a:ext cx="1336675" cy="1336675"/>
          </a:xfrm>
          <a:prstGeom prst="rect">
            <a:avLst/>
          </a:prstGeom>
          <a:noFill/>
          <a:ln w="9525">
            <a:noFill/>
            <a:miter lim="800000"/>
            <a:headEnd/>
            <a:tailEnd/>
          </a:ln>
        </p:spPr>
      </p:pic>
      <p:pic>
        <p:nvPicPr>
          <p:cNvPr id="4" name="Picture 3">
            <a:extLst>
              <a:ext uri="{FF2B5EF4-FFF2-40B4-BE49-F238E27FC236}">
                <a16:creationId xmlns:a16="http://schemas.microsoft.com/office/drawing/2014/main" id="{15E4F88E-CC60-4268-88E5-4400FD9242AB}"/>
              </a:ext>
            </a:extLst>
          </p:cNvPr>
          <p:cNvPicPr>
            <a:picLocks noChangeAspect="1"/>
          </p:cNvPicPr>
          <p:nvPr/>
        </p:nvPicPr>
        <p:blipFill>
          <a:blip r:embed="rId3"/>
          <a:stretch>
            <a:fillRect/>
          </a:stretch>
        </p:blipFill>
        <p:spPr>
          <a:xfrm>
            <a:off x="6780639" y="1600200"/>
            <a:ext cx="1217611" cy="1225728"/>
          </a:xfrm>
          <a:prstGeom prst="rect">
            <a:avLst/>
          </a:prstGeom>
        </p:spPr>
      </p:pic>
      <p:pic>
        <p:nvPicPr>
          <p:cNvPr id="2052" name="Picture 4" descr="Money | Free Creative Commons Images... I created these imag… | Flickr">
            <a:extLst>
              <a:ext uri="{FF2B5EF4-FFF2-40B4-BE49-F238E27FC236}">
                <a16:creationId xmlns:a16="http://schemas.microsoft.com/office/drawing/2014/main" id="{31298299-87B4-48D8-8509-E4BF5A20D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345" y="3124200"/>
            <a:ext cx="5247310" cy="337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166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Parker County ESD No. 1 Tax Rate Scenario</a:t>
            </a:r>
          </a:p>
        </p:txBody>
      </p:sp>
      <p:pic>
        <p:nvPicPr>
          <p:cNvPr id="8197"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457200" y="457200"/>
            <a:ext cx="1082774" cy="1290124"/>
          </a:xfrm>
          <a:prstGeom prst="rect">
            <a:avLst/>
          </a:prstGeom>
          <a:noFill/>
          <a:ln w="9525">
            <a:noFill/>
            <a:miter lim="800000"/>
            <a:headEnd/>
            <a:tailEnd/>
          </a:ln>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798164"/>
          </a:xfrm>
        </p:spPr>
        <p:txBody>
          <a:bodyPr/>
          <a:lstStyle/>
          <a:p>
            <a:pPr>
              <a:spcAft>
                <a:spcPts val="1200"/>
              </a:spcAft>
            </a:pPr>
            <a:r>
              <a:rPr lang="en-US" sz="2400" dirty="0"/>
              <a:t>Parker ESD 1 has a net taxable value of $10.8B; a $0.098 tax rate generates $10.6M in property tax per year, and a 1.5% sales tax rate that generates $3.8M per year, for a total of $14.4M in revenue.</a:t>
            </a:r>
          </a:p>
          <a:p>
            <a:pPr>
              <a:spcAft>
                <a:spcPts val="1200"/>
              </a:spcAft>
            </a:pPr>
            <a:r>
              <a:rPr lang="en-US" sz="2400" dirty="0"/>
              <a:t>Parker ESD 1 has a 7.3% debt service-to-operations ratio which requires $1.05M for debt service and leaves $13.3M for operations, admin, capital, &amp; reserve funds.</a:t>
            </a:r>
          </a:p>
          <a:p>
            <a:pPr>
              <a:spcAft>
                <a:spcPts val="1200"/>
              </a:spcAft>
            </a:pPr>
            <a:r>
              <a:rPr lang="en-US" sz="2400" dirty="0"/>
              <a:t>A 1 cent tax rate increase on $10.8B will generate $1,080,000 in additional funding.</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156189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457200"/>
            <a:ext cx="6012153" cy="650875"/>
          </a:xfrm>
        </p:spPr>
        <p:txBody>
          <a:bodyPr/>
          <a:lstStyle/>
          <a:p>
            <a:pPr algn="ctr"/>
            <a:r>
              <a:rPr lang="en-US" dirty="0">
                <a:solidFill>
                  <a:srgbClr val="CC0000"/>
                </a:solidFill>
              </a:rPr>
              <a:t>Tax Rate Scenario</a:t>
            </a:r>
          </a:p>
        </p:txBody>
      </p:sp>
      <p:pic>
        <p:nvPicPr>
          <p:cNvPr id="8197"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228600" y="457200"/>
            <a:ext cx="1082774" cy="1290124"/>
          </a:xfrm>
          <a:prstGeom prst="rect">
            <a:avLst/>
          </a:prstGeom>
          <a:noFill/>
          <a:ln w="9525">
            <a:noFill/>
            <a:miter lim="800000"/>
            <a:headEnd/>
            <a:tailEnd/>
          </a:ln>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51920" y="1447800"/>
            <a:ext cx="7840159" cy="4784725"/>
          </a:xfrm>
        </p:spPr>
        <p:txBody>
          <a:bodyPr/>
          <a:lstStyle/>
          <a:p>
            <a:pPr marL="0" indent="0" algn="ctr">
              <a:spcAft>
                <a:spcPts val="1200"/>
              </a:spcAft>
              <a:buNone/>
            </a:pPr>
            <a:r>
              <a:rPr lang="en-US" sz="2400" u="sng" dirty="0"/>
              <a:t>      To open a new fire station costs ~$3.9M </a:t>
            </a:r>
            <a:r>
              <a:rPr lang="en-US" sz="1050" u="sng" dirty="0"/>
              <a:t>(Station, FF&amp;E, Apparatus) </a:t>
            </a:r>
          </a:p>
          <a:p>
            <a:pPr>
              <a:spcAft>
                <a:spcPts val="1200"/>
              </a:spcAft>
            </a:pPr>
            <a:r>
              <a:rPr lang="en-US" sz="2400" dirty="0"/>
              <a:t>In Parker ESD 1, which has a $10.8B net taxable value, you would have to raise the tax rate by $0.036 cents to build and equip one additional station without any new taxable value. </a:t>
            </a:r>
            <a:r>
              <a:rPr lang="en-US" sz="1200" dirty="0"/>
              <a:t>(Does not include staffing &amp; ops overhead)</a:t>
            </a:r>
          </a:p>
          <a:p>
            <a:pPr marL="0" indent="0" algn="ctr">
              <a:spcAft>
                <a:spcPts val="1200"/>
              </a:spcAft>
              <a:buNone/>
            </a:pPr>
            <a:r>
              <a:rPr lang="en-US" sz="2400" dirty="0"/>
              <a:t>Or</a:t>
            </a:r>
          </a:p>
          <a:p>
            <a:pPr>
              <a:spcAft>
                <a:spcPts val="1200"/>
              </a:spcAft>
            </a:pPr>
            <a:r>
              <a:rPr lang="en-US" sz="2400" dirty="0"/>
              <a:t>Values need to increase by $3,900,000,000 in one year to fund an additional station </a:t>
            </a:r>
          </a:p>
          <a:p>
            <a:pPr>
              <a:spcAft>
                <a:spcPts val="1200"/>
              </a:spcAft>
            </a:pPr>
            <a:r>
              <a:rPr lang="en-US" sz="2400" b="1" dirty="0"/>
              <a:t>NOTE: </a:t>
            </a:r>
            <a:r>
              <a:rPr lang="en-US" sz="2400" dirty="0"/>
              <a:t>That’s 9,307, $419,633 homes &amp; about 27,000 more people.    </a:t>
            </a:r>
            <a:r>
              <a:rPr lang="en-US" sz="1200" dirty="0"/>
              <a:t>(2023 Parker County Median Home Value)</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98730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How is the $$ Divided</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3" name="Picture 2">
            <a:extLst>
              <a:ext uri="{FF2B5EF4-FFF2-40B4-BE49-F238E27FC236}">
                <a16:creationId xmlns:a16="http://schemas.microsoft.com/office/drawing/2014/main" id="{72470DA2-57D1-EA4C-EE0F-7E59519840A8}"/>
              </a:ext>
            </a:extLst>
          </p:cNvPr>
          <p:cNvPicPr>
            <a:picLocks noChangeAspect="1"/>
          </p:cNvPicPr>
          <p:nvPr/>
        </p:nvPicPr>
        <p:blipFill>
          <a:blip r:embed="rId4"/>
          <a:stretch>
            <a:fillRect/>
          </a:stretch>
        </p:blipFill>
        <p:spPr>
          <a:xfrm>
            <a:off x="206039" y="1808450"/>
            <a:ext cx="8731921" cy="4891232"/>
          </a:xfrm>
          <a:prstGeom prst="rect">
            <a:avLst/>
          </a:prstGeom>
          <a:ln w="38100">
            <a:solidFill>
              <a:schemeClr val="tx1"/>
            </a:solidFill>
          </a:ln>
        </p:spPr>
      </p:pic>
    </p:spTree>
    <p:extLst>
      <p:ext uri="{BB962C8B-B14F-4D97-AF65-F5344CB8AC3E}">
        <p14:creationId xmlns:p14="http://schemas.microsoft.com/office/powerpoint/2010/main" val="23322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How is the $$ Divided</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3" name="Picture 2">
            <a:extLst>
              <a:ext uri="{FF2B5EF4-FFF2-40B4-BE49-F238E27FC236}">
                <a16:creationId xmlns:a16="http://schemas.microsoft.com/office/drawing/2014/main" id="{47883442-D07D-5FDC-BA78-B8D477236DA3}"/>
              </a:ext>
            </a:extLst>
          </p:cNvPr>
          <p:cNvPicPr>
            <a:picLocks noChangeAspect="1"/>
          </p:cNvPicPr>
          <p:nvPr/>
        </p:nvPicPr>
        <p:blipFill>
          <a:blip r:embed="rId4"/>
          <a:stretch>
            <a:fillRect/>
          </a:stretch>
        </p:blipFill>
        <p:spPr>
          <a:xfrm>
            <a:off x="1050805" y="1704236"/>
            <a:ext cx="7315200" cy="5090561"/>
          </a:xfrm>
          <a:prstGeom prst="rect">
            <a:avLst/>
          </a:prstGeom>
          <a:ln w="38100">
            <a:solidFill>
              <a:schemeClr val="tx1"/>
            </a:solidFill>
          </a:ln>
        </p:spPr>
      </p:pic>
    </p:spTree>
    <p:extLst>
      <p:ext uri="{BB962C8B-B14F-4D97-AF65-F5344CB8AC3E}">
        <p14:creationId xmlns:p14="http://schemas.microsoft.com/office/powerpoint/2010/main" val="24555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400"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6">
            <a:extLst>
              <a:ext uri="{FF2B5EF4-FFF2-40B4-BE49-F238E27FC236}">
                <a16:creationId xmlns:a16="http://schemas.microsoft.com/office/drawing/2014/main" id="{16AD82A7-2CDB-42E3-8822-0C9CB3F7604B}"/>
              </a:ext>
            </a:extLst>
          </p:cNvPr>
          <p:cNvPicPr>
            <a:picLocks noChangeAspect="1"/>
          </p:cNvPicPr>
          <p:nvPr/>
        </p:nvPicPr>
        <p:blipFill>
          <a:blip r:embed="rId4"/>
          <a:stretch>
            <a:fillRect/>
          </a:stretch>
        </p:blipFill>
        <p:spPr>
          <a:xfrm>
            <a:off x="1220616" y="1815847"/>
            <a:ext cx="2760134" cy="4711072"/>
          </a:xfrm>
          <a:prstGeom prst="rect">
            <a:avLst/>
          </a:prstGeom>
          <a:ln w="38100">
            <a:solidFill>
              <a:schemeClr val="tx1"/>
            </a:solidFill>
          </a:ln>
        </p:spPr>
      </p:pic>
      <p:pic>
        <p:nvPicPr>
          <p:cNvPr id="8" name="Picture 7">
            <a:extLst>
              <a:ext uri="{FF2B5EF4-FFF2-40B4-BE49-F238E27FC236}">
                <a16:creationId xmlns:a16="http://schemas.microsoft.com/office/drawing/2014/main" id="{E0B36068-77F7-4739-B5AF-4078C9C8678C}"/>
              </a:ext>
            </a:extLst>
          </p:cNvPr>
          <p:cNvPicPr>
            <a:picLocks noChangeAspect="1"/>
          </p:cNvPicPr>
          <p:nvPr/>
        </p:nvPicPr>
        <p:blipFill>
          <a:blip r:embed="rId5"/>
          <a:stretch>
            <a:fillRect/>
          </a:stretch>
        </p:blipFill>
        <p:spPr>
          <a:xfrm>
            <a:off x="5163251" y="1804010"/>
            <a:ext cx="2641836" cy="4738339"/>
          </a:xfrm>
          <a:prstGeom prst="rect">
            <a:avLst/>
          </a:prstGeom>
          <a:ln w="38100">
            <a:solidFill>
              <a:schemeClr val="tx1"/>
            </a:solidFill>
          </a:ln>
        </p:spPr>
      </p:pic>
    </p:spTree>
    <p:extLst>
      <p:ext uri="{BB962C8B-B14F-4D97-AF65-F5344CB8AC3E}">
        <p14:creationId xmlns:p14="http://schemas.microsoft.com/office/powerpoint/2010/main" val="391132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6" name="Picture 5">
            <a:extLst>
              <a:ext uri="{FF2B5EF4-FFF2-40B4-BE49-F238E27FC236}">
                <a16:creationId xmlns:a16="http://schemas.microsoft.com/office/drawing/2014/main" id="{D8A4703E-612F-4F3A-9B7A-80BA45622394}"/>
              </a:ext>
            </a:extLst>
          </p:cNvPr>
          <p:cNvPicPr>
            <a:picLocks noChangeAspect="1"/>
          </p:cNvPicPr>
          <p:nvPr/>
        </p:nvPicPr>
        <p:blipFill>
          <a:blip r:embed="rId4"/>
          <a:stretch>
            <a:fillRect/>
          </a:stretch>
        </p:blipFill>
        <p:spPr>
          <a:xfrm>
            <a:off x="1033462" y="1771434"/>
            <a:ext cx="7077075" cy="4810125"/>
          </a:xfrm>
          <a:prstGeom prst="rect">
            <a:avLst/>
          </a:prstGeom>
          <a:ln w="38100">
            <a:solidFill>
              <a:schemeClr val="tx1"/>
            </a:solidFill>
          </a:ln>
        </p:spPr>
      </p:pic>
    </p:spTree>
    <p:extLst>
      <p:ext uri="{BB962C8B-B14F-4D97-AF65-F5344CB8AC3E}">
        <p14:creationId xmlns:p14="http://schemas.microsoft.com/office/powerpoint/2010/main" val="415666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6" name="Picture 5">
            <a:extLst>
              <a:ext uri="{FF2B5EF4-FFF2-40B4-BE49-F238E27FC236}">
                <a16:creationId xmlns:a16="http://schemas.microsoft.com/office/drawing/2014/main" id="{68CBAA2D-AEE2-4756-B425-869A50E87B10}"/>
              </a:ext>
            </a:extLst>
          </p:cNvPr>
          <p:cNvPicPr>
            <a:picLocks noChangeAspect="1"/>
          </p:cNvPicPr>
          <p:nvPr/>
        </p:nvPicPr>
        <p:blipFill>
          <a:blip r:embed="rId4"/>
          <a:stretch>
            <a:fillRect/>
          </a:stretch>
        </p:blipFill>
        <p:spPr>
          <a:xfrm>
            <a:off x="2052637" y="1660463"/>
            <a:ext cx="5038725" cy="4967355"/>
          </a:xfrm>
          <a:prstGeom prst="rect">
            <a:avLst/>
          </a:prstGeom>
          <a:ln w="38100">
            <a:solidFill>
              <a:schemeClr val="tx1"/>
            </a:solidFill>
          </a:ln>
        </p:spPr>
      </p:pic>
    </p:spTree>
    <p:extLst>
      <p:ext uri="{BB962C8B-B14F-4D97-AF65-F5344CB8AC3E}">
        <p14:creationId xmlns:p14="http://schemas.microsoft.com/office/powerpoint/2010/main" val="362035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 </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6" name="Picture 5">
            <a:extLst>
              <a:ext uri="{FF2B5EF4-FFF2-40B4-BE49-F238E27FC236}">
                <a16:creationId xmlns:a16="http://schemas.microsoft.com/office/drawing/2014/main" id="{B381910E-215F-43D1-98AC-5B2C743F3472}"/>
              </a:ext>
            </a:extLst>
          </p:cNvPr>
          <p:cNvPicPr>
            <a:picLocks noChangeAspect="1"/>
          </p:cNvPicPr>
          <p:nvPr/>
        </p:nvPicPr>
        <p:blipFill>
          <a:blip r:embed="rId4"/>
          <a:stretch>
            <a:fillRect/>
          </a:stretch>
        </p:blipFill>
        <p:spPr>
          <a:xfrm>
            <a:off x="1009650" y="1806231"/>
            <a:ext cx="7124700" cy="4524375"/>
          </a:xfrm>
          <a:prstGeom prst="rect">
            <a:avLst/>
          </a:prstGeom>
          <a:ln w="38100">
            <a:solidFill>
              <a:schemeClr val="tx1"/>
            </a:solidFill>
          </a:ln>
        </p:spPr>
      </p:pic>
    </p:spTree>
    <p:extLst>
      <p:ext uri="{BB962C8B-B14F-4D97-AF65-F5344CB8AC3E}">
        <p14:creationId xmlns:p14="http://schemas.microsoft.com/office/powerpoint/2010/main" val="331109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600" dirty="0">
                <a:solidFill>
                  <a:srgbClr val="CC0000"/>
                </a:solidFill>
              </a:rPr>
              <a:t>Managing Expectations</a:t>
            </a:r>
            <a:endParaRPr lang="en-US" sz="36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2" name="Picture 1">
            <a:extLst>
              <a:ext uri="{FF2B5EF4-FFF2-40B4-BE49-F238E27FC236}">
                <a16:creationId xmlns:a16="http://schemas.microsoft.com/office/drawing/2014/main" id="{EB1A0D63-D731-44DF-B299-E51DD84A25BE}"/>
              </a:ext>
            </a:extLst>
          </p:cNvPr>
          <p:cNvPicPr>
            <a:picLocks noChangeAspect="1"/>
          </p:cNvPicPr>
          <p:nvPr/>
        </p:nvPicPr>
        <p:blipFill>
          <a:blip r:embed="rId4"/>
          <a:stretch>
            <a:fillRect/>
          </a:stretch>
        </p:blipFill>
        <p:spPr>
          <a:xfrm>
            <a:off x="338403" y="1757915"/>
            <a:ext cx="8229600" cy="4298133"/>
          </a:xfrm>
          <a:prstGeom prst="rect">
            <a:avLst/>
          </a:prstGeom>
          <a:ln w="38100">
            <a:solidFill>
              <a:schemeClr val="tx1"/>
            </a:solidFill>
          </a:ln>
        </p:spPr>
      </p:pic>
      <p:sp>
        <p:nvSpPr>
          <p:cNvPr id="3" name="TextBox 2">
            <a:extLst>
              <a:ext uri="{FF2B5EF4-FFF2-40B4-BE49-F238E27FC236}">
                <a16:creationId xmlns:a16="http://schemas.microsoft.com/office/drawing/2014/main" id="{41342B52-05BE-49D6-86AB-AB6E055A76F5}"/>
              </a:ext>
            </a:extLst>
          </p:cNvPr>
          <p:cNvSpPr txBox="1"/>
          <p:nvPr/>
        </p:nvSpPr>
        <p:spPr>
          <a:xfrm>
            <a:off x="365005" y="6457890"/>
            <a:ext cx="8495807" cy="400110"/>
          </a:xfrm>
          <a:prstGeom prst="rect">
            <a:avLst/>
          </a:prstGeom>
          <a:noFill/>
        </p:spPr>
        <p:txBody>
          <a:bodyPr wrap="square" rtlCol="0">
            <a:spAutoFit/>
          </a:bodyPr>
          <a:lstStyle/>
          <a:p>
            <a:r>
              <a:rPr lang="en-US" sz="2000" dirty="0">
                <a:solidFill>
                  <a:srgbClr val="FF0000"/>
                </a:solidFill>
              </a:rPr>
              <a:t>$.01 add $703K = 4 </a:t>
            </a:r>
            <a:r>
              <a:rPr lang="en-US" sz="2000" dirty="0" err="1">
                <a:solidFill>
                  <a:srgbClr val="FF0000"/>
                </a:solidFill>
              </a:rPr>
              <a:t>add’l</a:t>
            </a:r>
            <a:r>
              <a:rPr lang="en-US" sz="2000" dirty="0">
                <a:solidFill>
                  <a:srgbClr val="FF0000"/>
                </a:solidFill>
              </a:rPr>
              <a:t> positions for a blocker apparatus = </a:t>
            </a:r>
            <a:r>
              <a:rPr lang="en-US" sz="2000" dirty="0">
                <a:solidFill>
                  <a:srgbClr val="FF0000"/>
                </a:solidFill>
                <a:highlight>
                  <a:srgbClr val="FFFF00"/>
                </a:highlight>
              </a:rPr>
              <a:t>&gt;34% </a:t>
            </a:r>
          </a:p>
        </p:txBody>
      </p:sp>
      <p:sp>
        <p:nvSpPr>
          <p:cNvPr id="7" name="TextBox 6">
            <a:extLst>
              <a:ext uri="{FF2B5EF4-FFF2-40B4-BE49-F238E27FC236}">
                <a16:creationId xmlns:a16="http://schemas.microsoft.com/office/drawing/2014/main" id="{6144E8D2-689C-4F46-AEBD-7771037B42AB}"/>
              </a:ext>
            </a:extLst>
          </p:cNvPr>
          <p:cNvSpPr txBox="1"/>
          <p:nvPr/>
        </p:nvSpPr>
        <p:spPr>
          <a:xfrm>
            <a:off x="365005" y="6098903"/>
            <a:ext cx="8686800" cy="400110"/>
          </a:xfrm>
          <a:prstGeom prst="rect">
            <a:avLst/>
          </a:prstGeom>
          <a:noFill/>
        </p:spPr>
        <p:txBody>
          <a:bodyPr wrap="square" rtlCol="0">
            <a:spAutoFit/>
          </a:bodyPr>
          <a:lstStyle/>
          <a:p>
            <a:r>
              <a:rPr lang="en-US" sz="2000" dirty="0"/>
              <a:t>Requested 32 positions; (3) above /</a:t>
            </a:r>
            <a:r>
              <a:rPr lang="en-US" sz="2000" dirty="0">
                <a:solidFill>
                  <a:srgbClr val="FF0000"/>
                </a:solidFill>
              </a:rPr>
              <a:t> $1,522,734 x .20% = $305,595</a:t>
            </a:r>
            <a:r>
              <a:rPr lang="en-US" sz="2000" dirty="0"/>
              <a:t> </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461C88D-D7CC-8357-54CE-507231FAEBF1}"/>
                  </a:ext>
                </a:extLst>
              </p14:cNvPr>
              <p14:cNvContentPartPr/>
              <p14:nvPr/>
            </p14:nvContentPartPr>
            <p14:xfrm>
              <a:off x="363642" y="4420223"/>
              <a:ext cx="585360" cy="37080"/>
            </p14:xfrm>
          </p:contentPart>
        </mc:Choice>
        <mc:Fallback xmlns="">
          <p:pic>
            <p:nvPicPr>
              <p:cNvPr id="4" name="Ink 3">
                <a:extLst>
                  <a:ext uri="{FF2B5EF4-FFF2-40B4-BE49-F238E27FC236}">
                    <a16:creationId xmlns:a16="http://schemas.microsoft.com/office/drawing/2014/main" id="{B461C88D-D7CC-8357-54CE-507231FAEBF1}"/>
                  </a:ext>
                </a:extLst>
              </p:cNvPr>
              <p:cNvPicPr/>
              <p:nvPr/>
            </p:nvPicPr>
            <p:blipFill>
              <a:blip r:embed="rId6"/>
              <a:stretch>
                <a:fillRect/>
              </a:stretch>
            </p:blipFill>
            <p:spPr>
              <a:xfrm>
                <a:off x="310002" y="4312583"/>
                <a:ext cx="693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DE96401-22BC-AC36-BF9E-221CD7B23095}"/>
                  </a:ext>
                </a:extLst>
              </p14:cNvPr>
              <p14:cNvContentPartPr/>
              <p14:nvPr/>
            </p14:nvContentPartPr>
            <p14:xfrm>
              <a:off x="355002" y="4775183"/>
              <a:ext cx="585360" cy="29520"/>
            </p14:xfrm>
          </p:contentPart>
        </mc:Choice>
        <mc:Fallback xmlns="">
          <p:pic>
            <p:nvPicPr>
              <p:cNvPr id="6" name="Ink 5">
                <a:extLst>
                  <a:ext uri="{FF2B5EF4-FFF2-40B4-BE49-F238E27FC236}">
                    <a16:creationId xmlns:a16="http://schemas.microsoft.com/office/drawing/2014/main" id="{0DE96401-22BC-AC36-BF9E-221CD7B23095}"/>
                  </a:ext>
                </a:extLst>
              </p:cNvPr>
              <p:cNvPicPr/>
              <p:nvPr/>
            </p:nvPicPr>
            <p:blipFill>
              <a:blip r:embed="rId8"/>
              <a:stretch>
                <a:fillRect/>
              </a:stretch>
            </p:blipFill>
            <p:spPr>
              <a:xfrm>
                <a:off x="301002" y="4667543"/>
                <a:ext cx="693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368969EA-7BFA-1AFC-7410-63BC451FF872}"/>
                  </a:ext>
                </a:extLst>
              </p14:cNvPr>
              <p14:cNvContentPartPr/>
              <p14:nvPr/>
            </p14:nvContentPartPr>
            <p14:xfrm>
              <a:off x="2441202" y="4445783"/>
              <a:ext cx="3191400" cy="38520"/>
            </p14:xfrm>
          </p:contentPart>
        </mc:Choice>
        <mc:Fallback xmlns="">
          <p:pic>
            <p:nvPicPr>
              <p:cNvPr id="10" name="Ink 9">
                <a:extLst>
                  <a:ext uri="{FF2B5EF4-FFF2-40B4-BE49-F238E27FC236}">
                    <a16:creationId xmlns:a16="http://schemas.microsoft.com/office/drawing/2014/main" id="{368969EA-7BFA-1AFC-7410-63BC451FF872}"/>
                  </a:ext>
                </a:extLst>
              </p:cNvPr>
              <p:cNvPicPr/>
              <p:nvPr/>
            </p:nvPicPr>
            <p:blipFill>
              <a:blip r:embed="rId10"/>
              <a:stretch>
                <a:fillRect/>
              </a:stretch>
            </p:blipFill>
            <p:spPr>
              <a:xfrm>
                <a:off x="2387202" y="4337783"/>
                <a:ext cx="3299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20DC5C7-9EE0-85A0-3D62-752A7BC19369}"/>
                  </a:ext>
                </a:extLst>
              </p14:cNvPr>
              <p14:cNvContentPartPr/>
              <p14:nvPr/>
            </p14:nvContentPartPr>
            <p14:xfrm>
              <a:off x="2458842" y="4739903"/>
              <a:ext cx="2733840" cy="80280"/>
            </p14:xfrm>
          </p:contentPart>
        </mc:Choice>
        <mc:Fallback xmlns="">
          <p:pic>
            <p:nvPicPr>
              <p:cNvPr id="12" name="Ink 11">
                <a:extLst>
                  <a:ext uri="{FF2B5EF4-FFF2-40B4-BE49-F238E27FC236}">
                    <a16:creationId xmlns:a16="http://schemas.microsoft.com/office/drawing/2014/main" id="{620DC5C7-9EE0-85A0-3D62-752A7BC19369}"/>
                  </a:ext>
                </a:extLst>
              </p:cNvPr>
              <p:cNvPicPr/>
              <p:nvPr/>
            </p:nvPicPr>
            <p:blipFill>
              <a:blip r:embed="rId12"/>
              <a:stretch>
                <a:fillRect/>
              </a:stretch>
            </p:blipFill>
            <p:spPr>
              <a:xfrm>
                <a:off x="2404842" y="4632263"/>
                <a:ext cx="2841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0445AF41-7B67-7892-33F2-6CFB62DDE24C}"/>
                  </a:ext>
                </a:extLst>
              </p14:cNvPr>
              <p14:cNvContentPartPr/>
              <p14:nvPr/>
            </p14:nvContentPartPr>
            <p14:xfrm>
              <a:off x="6391482" y="4410143"/>
              <a:ext cx="469800" cy="20520"/>
            </p14:xfrm>
          </p:contentPart>
        </mc:Choice>
        <mc:Fallback xmlns="">
          <p:pic>
            <p:nvPicPr>
              <p:cNvPr id="13" name="Ink 12">
                <a:extLst>
                  <a:ext uri="{FF2B5EF4-FFF2-40B4-BE49-F238E27FC236}">
                    <a16:creationId xmlns:a16="http://schemas.microsoft.com/office/drawing/2014/main" id="{0445AF41-7B67-7892-33F2-6CFB62DDE24C}"/>
                  </a:ext>
                </a:extLst>
              </p:cNvPr>
              <p:cNvPicPr/>
              <p:nvPr/>
            </p:nvPicPr>
            <p:blipFill>
              <a:blip r:embed="rId14"/>
              <a:stretch>
                <a:fillRect/>
              </a:stretch>
            </p:blipFill>
            <p:spPr>
              <a:xfrm>
                <a:off x="6337842" y="4302143"/>
                <a:ext cx="577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4B70011-3500-A06C-1E13-2FD564410365}"/>
                  </a:ext>
                </a:extLst>
              </p14:cNvPr>
              <p14:cNvContentPartPr/>
              <p14:nvPr/>
            </p14:nvContentPartPr>
            <p14:xfrm>
              <a:off x="6258282" y="4767623"/>
              <a:ext cx="647640" cy="35280"/>
            </p14:xfrm>
          </p:contentPart>
        </mc:Choice>
        <mc:Fallback xmlns="">
          <p:pic>
            <p:nvPicPr>
              <p:cNvPr id="14" name="Ink 13">
                <a:extLst>
                  <a:ext uri="{FF2B5EF4-FFF2-40B4-BE49-F238E27FC236}">
                    <a16:creationId xmlns:a16="http://schemas.microsoft.com/office/drawing/2014/main" id="{64B70011-3500-A06C-1E13-2FD564410365}"/>
                  </a:ext>
                </a:extLst>
              </p:cNvPr>
              <p:cNvPicPr/>
              <p:nvPr/>
            </p:nvPicPr>
            <p:blipFill>
              <a:blip r:embed="rId16"/>
              <a:stretch>
                <a:fillRect/>
              </a:stretch>
            </p:blipFill>
            <p:spPr>
              <a:xfrm>
                <a:off x="6204282" y="4659623"/>
                <a:ext cx="755280" cy="250920"/>
              </a:xfrm>
              <a:prstGeom prst="rect">
                <a:avLst/>
              </a:prstGeom>
            </p:spPr>
          </p:pic>
        </mc:Fallback>
      </mc:AlternateContent>
    </p:spTree>
    <p:extLst>
      <p:ext uri="{BB962C8B-B14F-4D97-AF65-F5344CB8AC3E}">
        <p14:creationId xmlns:p14="http://schemas.microsoft.com/office/powerpoint/2010/main" val="338420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Phases of the </a:t>
            </a:r>
            <a:br>
              <a:rPr lang="en-US" dirty="0">
                <a:solidFill>
                  <a:srgbClr val="CC0000"/>
                </a:solidFill>
              </a:rPr>
            </a:br>
            <a:r>
              <a:rPr lang="en-US" dirty="0">
                <a:solidFill>
                  <a:srgbClr val="CC0000"/>
                </a:solidFill>
              </a:rPr>
              <a:t>Budget Cycle</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6">
            <a:extLst>
              <a:ext uri="{FF2B5EF4-FFF2-40B4-BE49-F238E27FC236}">
                <a16:creationId xmlns:a16="http://schemas.microsoft.com/office/drawing/2014/main" id="{BE263C9B-0F04-A232-A714-687A62D969D3}"/>
              </a:ext>
            </a:extLst>
          </p:cNvPr>
          <p:cNvPicPr>
            <a:picLocks noChangeAspect="1"/>
          </p:cNvPicPr>
          <p:nvPr/>
        </p:nvPicPr>
        <p:blipFill>
          <a:blip r:embed="rId4"/>
          <a:stretch>
            <a:fillRect/>
          </a:stretch>
        </p:blipFill>
        <p:spPr>
          <a:xfrm>
            <a:off x="114300" y="2286000"/>
            <a:ext cx="8915400" cy="3791714"/>
          </a:xfrm>
          <a:prstGeom prst="rect">
            <a:avLst/>
          </a:prstGeom>
          <a:solidFill>
            <a:schemeClr val="bg1"/>
          </a:solidFill>
          <a:ln w="38100">
            <a:solidFill>
              <a:schemeClr val="tx1"/>
            </a:solidFill>
          </a:ln>
        </p:spPr>
      </p:pic>
    </p:spTree>
    <p:extLst>
      <p:ext uri="{BB962C8B-B14F-4D97-AF65-F5344CB8AC3E}">
        <p14:creationId xmlns:p14="http://schemas.microsoft.com/office/powerpoint/2010/main" val="336146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00000"/>
                </a:solidFill>
                <a:cs typeface="Times New Roman" panose="02020603050405020304" pitchFamily="18" charset="0"/>
              </a:rPr>
              <a:t>Why Budget?</a:t>
            </a:r>
            <a:endParaRPr lang="en-US"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6" name="Content Placeholder 5">
            <a:extLst>
              <a:ext uri="{FF2B5EF4-FFF2-40B4-BE49-F238E27FC236}">
                <a16:creationId xmlns:a16="http://schemas.microsoft.com/office/drawing/2014/main" id="{EA0D07F1-D49C-4F0B-B0E5-5C6F9DF4779C}"/>
              </a:ext>
            </a:extLst>
          </p:cNvPr>
          <p:cNvGraphicFramePr>
            <a:graphicFrameLocks noGrp="1"/>
          </p:cNvGraphicFramePr>
          <p:nvPr>
            <p:ph idx="1"/>
            <p:extLst>
              <p:ext uri="{D42A27DB-BD31-4B8C-83A1-F6EECF244321}">
                <p14:modId xmlns:p14="http://schemas.microsoft.com/office/powerpoint/2010/main" val="2029740529"/>
              </p:ext>
            </p:extLst>
          </p:nvPr>
        </p:nvGraphicFramePr>
        <p:xfrm>
          <a:off x="2114550" y="1981200"/>
          <a:ext cx="4914900" cy="4117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a:extLst>
              <a:ext uri="{FF2B5EF4-FFF2-40B4-BE49-F238E27FC236}">
                <a16:creationId xmlns:a16="http://schemas.microsoft.com/office/drawing/2014/main" id="{8A7B9E94-7D91-4B58-84D7-0DCD5B288658}"/>
              </a:ext>
            </a:extLst>
          </p:cNvPr>
          <p:cNvSpPr txBox="1">
            <a:spLocks noChangeArrowheads="1"/>
          </p:cNvSpPr>
          <p:nvPr/>
        </p:nvSpPr>
        <p:spPr bwMode="auto">
          <a:xfrm>
            <a:off x="-585838" y="2895600"/>
            <a:ext cx="4184749" cy="164385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r"/>
            <a:endParaRPr lang="en-US" b="1"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171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Why Develop a CIP?</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6" name="Content Placeholder 5">
            <a:extLst>
              <a:ext uri="{FF2B5EF4-FFF2-40B4-BE49-F238E27FC236}">
                <a16:creationId xmlns:a16="http://schemas.microsoft.com/office/drawing/2014/main" id="{FF194D7E-3826-46EC-B214-67F46F017572}"/>
              </a:ext>
            </a:extLst>
          </p:cNvPr>
          <p:cNvPicPr>
            <a:picLocks noGrp="1" noChangeAspect="1"/>
          </p:cNvPicPr>
          <p:nvPr>
            <p:ph idx="1"/>
          </p:nvPr>
        </p:nvPicPr>
        <p:blipFill>
          <a:blip r:embed="rId4"/>
          <a:stretch>
            <a:fillRect/>
          </a:stretch>
        </p:blipFill>
        <p:spPr>
          <a:xfrm>
            <a:off x="1417183" y="1886387"/>
            <a:ext cx="4084674" cy="2798307"/>
          </a:xfrm>
          <a:prstGeom prst="rect">
            <a:avLst/>
          </a:prstGeom>
          <a:ln w="38100">
            <a:solidFill>
              <a:schemeClr val="tx1"/>
            </a:solidFill>
          </a:ln>
        </p:spPr>
      </p:pic>
      <p:sp>
        <p:nvSpPr>
          <p:cNvPr id="9" name="Content Placeholder 2">
            <a:extLst>
              <a:ext uri="{FF2B5EF4-FFF2-40B4-BE49-F238E27FC236}">
                <a16:creationId xmlns:a16="http://schemas.microsoft.com/office/drawing/2014/main" id="{95C87BDF-3EE9-4D29-84B7-DC9F534124BA}"/>
              </a:ext>
            </a:extLst>
          </p:cNvPr>
          <p:cNvSpPr txBox="1">
            <a:spLocks/>
          </p:cNvSpPr>
          <p:nvPr/>
        </p:nvSpPr>
        <p:spPr>
          <a:xfrm>
            <a:off x="5684481" y="4038600"/>
            <a:ext cx="3095332" cy="197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 Fail to Plan, You Plan to Fail”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ysClr val="windowText" lastClr="000000"/>
                </a:solidFill>
                <a:effectLst/>
                <a:uLnTx/>
                <a:uFillTx/>
                <a:latin typeface="Script MT Bold" panose="03040602040607080904" pitchFamily="66" charset="0"/>
                <a:ea typeface="+mn-ea"/>
                <a:cs typeface="+mn-cs"/>
              </a:rPr>
              <a:t>Benjamin Franklin</a:t>
            </a:r>
          </a:p>
        </p:txBody>
      </p:sp>
    </p:spTree>
    <p:extLst>
      <p:ext uri="{BB962C8B-B14F-4D97-AF65-F5344CB8AC3E}">
        <p14:creationId xmlns:p14="http://schemas.microsoft.com/office/powerpoint/2010/main" val="132296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Capital Improvements Overview</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8" name="Content Placeholder 2">
            <a:extLst>
              <a:ext uri="{FF2B5EF4-FFF2-40B4-BE49-F238E27FC236}">
                <a16:creationId xmlns:a16="http://schemas.microsoft.com/office/drawing/2014/main" id="{B01716ED-13C5-4AFD-9950-8782C3AA23BF}"/>
              </a:ext>
            </a:extLst>
          </p:cNvPr>
          <p:cNvGraphicFramePr>
            <a:graphicFrameLocks noGrp="1"/>
          </p:cNvGraphicFramePr>
          <p:nvPr>
            <p:ph idx="1"/>
            <p:extLst>
              <p:ext uri="{D42A27DB-BD31-4B8C-83A1-F6EECF244321}">
                <p14:modId xmlns:p14="http://schemas.microsoft.com/office/powerpoint/2010/main" val="24464992"/>
              </p:ext>
            </p:extLst>
          </p:nvPr>
        </p:nvGraphicFramePr>
        <p:xfrm>
          <a:off x="2056395" y="2133600"/>
          <a:ext cx="5031210" cy="3727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674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What is a CIP?</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1907436"/>
            <a:ext cx="8458199" cy="4493364"/>
          </a:xfrm>
        </p:spPr>
        <p:txBody>
          <a:bodyPr/>
          <a:lstStyle/>
          <a:p>
            <a:pPr>
              <a:spcAft>
                <a:spcPts val="1200"/>
              </a:spcAft>
              <a:buFont typeface="Wingdings" panose="05000000000000000000" pitchFamily="2" charset="2"/>
              <a:buChar char="Ø"/>
            </a:pPr>
            <a:r>
              <a:rPr lang="en-US" sz="2800" dirty="0"/>
              <a:t>Capital Improvement Project:  Construction, Major Maintenance and Improvement Projects.  Includes Infrastructure Upgrades and Replacement </a:t>
            </a:r>
          </a:p>
          <a:p>
            <a:pPr>
              <a:spcAft>
                <a:spcPts val="1200"/>
              </a:spcAft>
              <a:buFont typeface="Wingdings" panose="05000000000000000000" pitchFamily="2" charset="2"/>
              <a:buChar char="Ø"/>
            </a:pPr>
            <a:r>
              <a:rPr lang="en-US" sz="2800" dirty="0"/>
              <a:t>Capital Improvement Plan:  5-10 Year Plan</a:t>
            </a:r>
          </a:p>
          <a:p>
            <a:pPr>
              <a:spcAft>
                <a:spcPts val="1200"/>
              </a:spcAft>
              <a:buFont typeface="Wingdings" panose="05000000000000000000" pitchFamily="2" charset="2"/>
              <a:buChar char="Ø"/>
            </a:pPr>
            <a:r>
              <a:rPr lang="en-US" sz="2800" dirty="0"/>
              <a:t>Update Annually – Not “One and Done”</a:t>
            </a:r>
          </a:p>
          <a:p>
            <a:pPr>
              <a:spcAft>
                <a:spcPts val="1200"/>
              </a:spcAft>
              <a:buFont typeface="Wingdings" panose="05000000000000000000" pitchFamily="2" charset="2"/>
              <a:buChar char="Ø"/>
            </a:pPr>
            <a:r>
              <a:rPr lang="en-US" sz="2800" dirty="0"/>
              <a:t>Approved by Council</a:t>
            </a:r>
          </a:p>
          <a:p>
            <a:pPr>
              <a:spcAft>
                <a:spcPts val="1200"/>
              </a:spcAft>
              <a:buFont typeface="Wingdings" panose="05000000000000000000" pitchFamily="2" charset="2"/>
              <a:buChar char="Ø"/>
            </a:pPr>
            <a:r>
              <a:rPr lang="en-US" sz="2800" dirty="0"/>
              <a:t>Future Capital Improvement Projects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404766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Why Develop </a:t>
            </a:r>
            <a:br>
              <a:rPr lang="en-US" dirty="0">
                <a:solidFill>
                  <a:srgbClr val="CC0000"/>
                </a:solidFill>
              </a:rPr>
            </a:br>
            <a:r>
              <a:rPr lang="en-US" dirty="0">
                <a:solidFill>
                  <a:srgbClr val="CC0000"/>
                </a:solidFill>
              </a:rPr>
              <a:t>a Capital Plan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8" name="Content Placeholder 2">
            <a:extLst>
              <a:ext uri="{FF2B5EF4-FFF2-40B4-BE49-F238E27FC236}">
                <a16:creationId xmlns:a16="http://schemas.microsoft.com/office/drawing/2014/main" id="{84F5695E-CD12-4639-BB80-ADBB82DF0257}"/>
              </a:ext>
            </a:extLst>
          </p:cNvPr>
          <p:cNvGraphicFramePr>
            <a:graphicFrameLocks noGrp="1"/>
          </p:cNvGraphicFramePr>
          <p:nvPr>
            <p:ph idx="1"/>
            <p:extLst>
              <p:ext uri="{D42A27DB-BD31-4B8C-83A1-F6EECF244321}">
                <p14:modId xmlns:p14="http://schemas.microsoft.com/office/powerpoint/2010/main" val="3420811542"/>
              </p:ext>
            </p:extLst>
          </p:nvPr>
        </p:nvGraphicFramePr>
        <p:xfrm>
          <a:off x="76200" y="1907436"/>
          <a:ext cx="8499836" cy="4493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096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 </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3" name="Picture 2">
            <a:extLst>
              <a:ext uri="{FF2B5EF4-FFF2-40B4-BE49-F238E27FC236}">
                <a16:creationId xmlns:a16="http://schemas.microsoft.com/office/drawing/2014/main" id="{6DF105BE-E1BC-0B09-FD81-65F9CD2A3018}"/>
              </a:ext>
            </a:extLst>
          </p:cNvPr>
          <p:cNvPicPr>
            <a:picLocks noChangeAspect="1"/>
          </p:cNvPicPr>
          <p:nvPr/>
        </p:nvPicPr>
        <p:blipFill>
          <a:blip r:embed="rId4"/>
          <a:stretch>
            <a:fillRect/>
          </a:stretch>
        </p:blipFill>
        <p:spPr>
          <a:xfrm>
            <a:off x="0" y="1845807"/>
            <a:ext cx="9144000" cy="3166385"/>
          </a:xfrm>
          <a:prstGeom prst="rect">
            <a:avLst/>
          </a:prstGeom>
          <a:ln w="38100">
            <a:solidFill>
              <a:schemeClr val="tx1"/>
            </a:solidFill>
          </a:ln>
        </p:spPr>
      </p:pic>
    </p:spTree>
    <p:extLst>
      <p:ext uri="{BB962C8B-B14F-4D97-AF65-F5344CB8AC3E}">
        <p14:creationId xmlns:p14="http://schemas.microsoft.com/office/powerpoint/2010/main" val="96409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6">
            <a:extLst>
              <a:ext uri="{FF2B5EF4-FFF2-40B4-BE49-F238E27FC236}">
                <a16:creationId xmlns:a16="http://schemas.microsoft.com/office/drawing/2014/main" id="{8C0F7358-B1C9-64BF-72AB-A86F8B386FBA}"/>
              </a:ext>
            </a:extLst>
          </p:cNvPr>
          <p:cNvPicPr>
            <a:picLocks noChangeAspect="1"/>
          </p:cNvPicPr>
          <p:nvPr/>
        </p:nvPicPr>
        <p:blipFill>
          <a:blip r:embed="rId4"/>
          <a:stretch>
            <a:fillRect/>
          </a:stretch>
        </p:blipFill>
        <p:spPr>
          <a:xfrm>
            <a:off x="0" y="1881592"/>
            <a:ext cx="9144000" cy="3094815"/>
          </a:xfrm>
          <a:prstGeom prst="rect">
            <a:avLst/>
          </a:prstGeom>
          <a:ln w="38100">
            <a:solidFill>
              <a:schemeClr val="tx1"/>
            </a:solidFill>
          </a:ln>
        </p:spPr>
      </p:pic>
    </p:spTree>
    <p:extLst>
      <p:ext uri="{BB962C8B-B14F-4D97-AF65-F5344CB8AC3E}">
        <p14:creationId xmlns:p14="http://schemas.microsoft.com/office/powerpoint/2010/main" val="123696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6">
            <a:extLst>
              <a:ext uri="{FF2B5EF4-FFF2-40B4-BE49-F238E27FC236}">
                <a16:creationId xmlns:a16="http://schemas.microsoft.com/office/drawing/2014/main" id="{F184D591-582E-53AB-5A6D-72BD9D5DC2AD}"/>
              </a:ext>
            </a:extLst>
          </p:cNvPr>
          <p:cNvPicPr>
            <a:picLocks noChangeAspect="1"/>
          </p:cNvPicPr>
          <p:nvPr/>
        </p:nvPicPr>
        <p:blipFill>
          <a:blip r:embed="rId4"/>
          <a:stretch>
            <a:fillRect/>
          </a:stretch>
        </p:blipFill>
        <p:spPr>
          <a:xfrm>
            <a:off x="0" y="1893309"/>
            <a:ext cx="9144000" cy="3071382"/>
          </a:xfrm>
          <a:prstGeom prst="rect">
            <a:avLst/>
          </a:prstGeom>
          <a:ln w="38100">
            <a:solidFill>
              <a:schemeClr val="tx1"/>
            </a:solidFill>
          </a:ln>
        </p:spPr>
      </p:pic>
    </p:spTree>
    <p:extLst>
      <p:ext uri="{BB962C8B-B14F-4D97-AF65-F5344CB8AC3E}">
        <p14:creationId xmlns:p14="http://schemas.microsoft.com/office/powerpoint/2010/main" val="37392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Helpful Hints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4" name="Picture 3">
            <a:extLst>
              <a:ext uri="{FF2B5EF4-FFF2-40B4-BE49-F238E27FC236}">
                <a16:creationId xmlns:a16="http://schemas.microsoft.com/office/drawing/2014/main" id="{102C6EF3-9C1E-0BBF-CAC5-8C8704B66D0B}"/>
              </a:ext>
            </a:extLst>
          </p:cNvPr>
          <p:cNvPicPr>
            <a:picLocks noChangeAspect="1"/>
          </p:cNvPicPr>
          <p:nvPr/>
        </p:nvPicPr>
        <p:blipFill>
          <a:blip r:embed="rId4"/>
          <a:stretch>
            <a:fillRect/>
          </a:stretch>
        </p:blipFill>
        <p:spPr>
          <a:xfrm>
            <a:off x="0" y="1434830"/>
            <a:ext cx="9144000" cy="3988340"/>
          </a:xfrm>
          <a:prstGeom prst="rect">
            <a:avLst/>
          </a:prstGeom>
          <a:ln w="38100">
            <a:solidFill>
              <a:schemeClr val="tx1"/>
            </a:solidFill>
          </a:ln>
        </p:spPr>
      </p:pic>
    </p:spTree>
    <p:extLst>
      <p:ext uri="{BB962C8B-B14F-4D97-AF65-F5344CB8AC3E}">
        <p14:creationId xmlns:p14="http://schemas.microsoft.com/office/powerpoint/2010/main" val="610161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Community Input</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8" name="Content Placeholder 4" descr="A picture containing indoor&#10;&#10;Description automatically generated">
            <a:extLst>
              <a:ext uri="{FF2B5EF4-FFF2-40B4-BE49-F238E27FC236}">
                <a16:creationId xmlns:a16="http://schemas.microsoft.com/office/drawing/2014/main" id="{5AC2373A-3AA1-49AB-A753-284E023ADB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 b="2536"/>
          <a:stretch/>
        </p:blipFill>
        <p:spPr>
          <a:xfrm>
            <a:off x="2526030" y="2057400"/>
            <a:ext cx="4378103" cy="4267200"/>
          </a:xfrm>
          <a:prstGeom prst="rect">
            <a:avLst/>
          </a:prstGeom>
          <a:ln w="38100">
            <a:solidFill>
              <a:schemeClr val="tx1"/>
            </a:solidFill>
          </a:ln>
        </p:spPr>
      </p:pic>
    </p:spTree>
    <p:extLst>
      <p:ext uri="{BB962C8B-B14F-4D97-AF65-F5344CB8AC3E}">
        <p14:creationId xmlns:p14="http://schemas.microsoft.com/office/powerpoint/2010/main" val="402394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The Budget </a:t>
            </a:r>
            <a:br>
              <a:rPr lang="en-US" dirty="0">
                <a:solidFill>
                  <a:srgbClr val="CC0000"/>
                </a:solidFill>
              </a:rPr>
            </a:br>
            <a:r>
              <a:rPr lang="en-US" dirty="0">
                <a:solidFill>
                  <a:srgbClr val="CC0000"/>
                </a:solidFill>
              </a:rPr>
              <a:t>Connection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8" name="Picture 2" descr="See the source image">
            <a:extLst>
              <a:ext uri="{FF2B5EF4-FFF2-40B4-BE49-F238E27FC236}">
                <a16:creationId xmlns:a16="http://schemas.microsoft.com/office/drawing/2014/main" id="{E94FE80B-50E5-4505-A00B-9DA0884F25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122"/>
          <a:stretch/>
        </p:blipFill>
        <p:spPr bwMode="auto">
          <a:xfrm>
            <a:off x="1420074" y="1808450"/>
            <a:ext cx="6294408" cy="462829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6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00000"/>
                </a:solidFill>
                <a:cs typeface="Times New Roman" panose="02020603050405020304" pitchFamily="18" charset="0"/>
              </a:rPr>
              <a:t>Revenues</a:t>
            </a:r>
            <a:endParaRPr lang="en-US" dirty="0">
              <a:solidFill>
                <a:srgbClr val="C00000"/>
              </a:solidFill>
            </a:endParaRP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1907436"/>
            <a:ext cx="8458199" cy="4114800"/>
          </a:xfrm>
        </p:spPr>
        <p:txBody>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Where does the money come from?</a:t>
            </a:r>
            <a:endParaRPr lang="en-US" sz="3600" dirty="0"/>
          </a:p>
        </p:txBody>
      </p:sp>
      <p:pic>
        <p:nvPicPr>
          <p:cNvPr id="1026" name="Picture 2" descr="Brink's Truck Spills Cash on Highway, and Drivers Scoop It Up - The New  York Times">
            <a:extLst>
              <a:ext uri="{FF2B5EF4-FFF2-40B4-BE49-F238E27FC236}">
                <a16:creationId xmlns:a16="http://schemas.microsoft.com/office/drawing/2014/main" id="{40146D02-09FE-4F4B-A850-34DBA4EC06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6537" y="2809362"/>
            <a:ext cx="5562600" cy="3707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5065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200" dirty="0">
                <a:solidFill>
                  <a:srgbClr val="CC0000"/>
                </a:solidFill>
              </a:rPr>
              <a:t>The Budget Connection – </a:t>
            </a:r>
            <a:br>
              <a:rPr lang="en-US" sz="3200" dirty="0">
                <a:solidFill>
                  <a:srgbClr val="CC0000"/>
                </a:solidFill>
              </a:rPr>
            </a:br>
            <a:r>
              <a:rPr lang="en-US" sz="3200" dirty="0">
                <a:solidFill>
                  <a:srgbClr val="CC0000"/>
                </a:solidFill>
              </a:rPr>
              <a:t>How Do These Projects Fit</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6" name="Content Placeholder 2">
            <a:extLst>
              <a:ext uri="{FF2B5EF4-FFF2-40B4-BE49-F238E27FC236}">
                <a16:creationId xmlns:a16="http://schemas.microsoft.com/office/drawing/2014/main" id="{2266247A-ABE7-42AE-B624-DD61FE98E2F0}"/>
              </a:ext>
            </a:extLst>
          </p:cNvPr>
          <p:cNvGraphicFramePr>
            <a:graphicFrameLocks noGrp="1"/>
          </p:cNvGraphicFramePr>
          <p:nvPr>
            <p:ph idx="1"/>
            <p:extLst>
              <p:ext uri="{D42A27DB-BD31-4B8C-83A1-F6EECF244321}">
                <p14:modId xmlns:p14="http://schemas.microsoft.com/office/powerpoint/2010/main" val="915693431"/>
              </p:ext>
            </p:extLst>
          </p:nvPr>
        </p:nvGraphicFramePr>
        <p:xfrm>
          <a:off x="1199630" y="1704236"/>
          <a:ext cx="6744739" cy="5043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798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Capital Maintenance Program</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493364"/>
          </a:xfrm>
        </p:spPr>
        <p:txBody>
          <a:bodyPr/>
          <a:lstStyle/>
          <a:p>
            <a:pPr>
              <a:spcAft>
                <a:spcPts val="1200"/>
              </a:spcAft>
              <a:buFont typeface="Wingdings" panose="05000000000000000000" pitchFamily="2" charset="2"/>
              <a:buChar char="Ø"/>
            </a:pPr>
            <a:r>
              <a:rPr lang="en-US" sz="2800" dirty="0"/>
              <a:t>Deferred Maintenance Increases Future Capital Costs</a:t>
            </a:r>
          </a:p>
          <a:p>
            <a:pPr>
              <a:spcAft>
                <a:spcPts val="1200"/>
              </a:spcAft>
              <a:buFont typeface="Wingdings" panose="05000000000000000000" pitchFamily="2" charset="2"/>
              <a:buChar char="Ø"/>
            </a:pPr>
            <a:r>
              <a:rPr lang="en-US" sz="2800" dirty="0"/>
              <a:t>On-going Capital Maintenance is Included in Operating Budget</a:t>
            </a:r>
          </a:p>
          <a:p>
            <a:pPr>
              <a:spcAft>
                <a:spcPts val="1200"/>
              </a:spcAft>
              <a:buFont typeface="Wingdings" panose="05000000000000000000" pitchFamily="2" charset="2"/>
              <a:buChar char="Ø"/>
            </a:pPr>
            <a:r>
              <a:rPr lang="en-US" sz="2800" dirty="0"/>
              <a:t>Internal Service Funds - “Lease” Equipment to  Departments </a:t>
            </a:r>
          </a:p>
          <a:p>
            <a:pPr>
              <a:spcAft>
                <a:spcPts val="1200"/>
              </a:spcAft>
              <a:buFont typeface="Wingdings" panose="05000000000000000000" pitchFamily="2" charset="2"/>
              <a:buChar char="Ø"/>
            </a:pPr>
            <a:r>
              <a:rPr lang="en-US" sz="2800" dirty="0"/>
              <a:t>Lease Fees Fund Capital Repairs and Replacement</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2317293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600" dirty="0">
                <a:solidFill>
                  <a:srgbClr val="CC0000"/>
                </a:solidFill>
              </a:rPr>
              <a:t>What is Truth-In-Taxation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8" name="Picture 5" descr="Image result for emojis faces with dynamite">
            <a:extLst>
              <a:ext uri="{FF2B5EF4-FFF2-40B4-BE49-F238E27FC236}">
                <a16:creationId xmlns:a16="http://schemas.microsoft.com/office/drawing/2014/main" id="{5FD1E0D6-2B3D-4C48-B1DB-312867EFF83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0180"/>
          <a:stretch/>
        </p:blipFill>
        <p:spPr bwMode="auto">
          <a:xfrm>
            <a:off x="4572000" y="1981200"/>
            <a:ext cx="4295995" cy="3589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311CC9-6B54-4B0A-915D-500A101AF36D}"/>
              </a:ext>
            </a:extLst>
          </p:cNvPr>
          <p:cNvSpPr txBox="1"/>
          <p:nvPr/>
        </p:nvSpPr>
        <p:spPr>
          <a:xfrm>
            <a:off x="770138" y="2743200"/>
            <a:ext cx="3810000" cy="2185214"/>
          </a:xfrm>
          <a:prstGeom prst="rect">
            <a:avLst/>
          </a:prstGeom>
          <a:noFill/>
        </p:spPr>
        <p:txBody>
          <a:bodyPr wrap="square" rtlCol="0">
            <a:spAutoFit/>
          </a:bodyPr>
          <a:lstStyle/>
          <a:p>
            <a:pPr algn="ctr"/>
            <a:r>
              <a:rPr lang="en-US" sz="4000" dirty="0"/>
              <a:t>Also known as </a:t>
            </a:r>
            <a:r>
              <a:rPr lang="en-US" sz="9600" spc="100" dirty="0">
                <a:solidFill>
                  <a:srgbClr val="C00000"/>
                </a:solidFill>
              </a:rPr>
              <a:t>TNT</a:t>
            </a:r>
          </a:p>
        </p:txBody>
      </p:sp>
    </p:spTree>
    <p:extLst>
      <p:ext uri="{BB962C8B-B14F-4D97-AF65-F5344CB8AC3E}">
        <p14:creationId xmlns:p14="http://schemas.microsoft.com/office/powerpoint/2010/main" val="2008236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2020 Truth-In-Taxation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pSp>
        <p:nvGrpSpPr>
          <p:cNvPr id="8" name="Group 7">
            <a:extLst>
              <a:ext uri="{FF2B5EF4-FFF2-40B4-BE49-F238E27FC236}">
                <a16:creationId xmlns:a16="http://schemas.microsoft.com/office/drawing/2014/main" id="{5F492AC5-4209-4439-B8B4-B464031A07BD}"/>
              </a:ext>
            </a:extLst>
          </p:cNvPr>
          <p:cNvGrpSpPr/>
          <p:nvPr/>
        </p:nvGrpSpPr>
        <p:grpSpPr>
          <a:xfrm>
            <a:off x="838200" y="1808450"/>
            <a:ext cx="3699017" cy="2451609"/>
            <a:chOff x="-285891" y="-196300"/>
            <a:chExt cx="3301610" cy="2451609"/>
          </a:xfrm>
          <a:solidFill>
            <a:srgbClr val="C00000"/>
          </a:solidFill>
        </p:grpSpPr>
        <p:sp>
          <p:nvSpPr>
            <p:cNvPr id="9" name="Round Single Corner Rectangle 18">
              <a:extLst>
                <a:ext uri="{FF2B5EF4-FFF2-40B4-BE49-F238E27FC236}">
                  <a16:creationId xmlns:a16="http://schemas.microsoft.com/office/drawing/2014/main" id="{5AC6A6D4-5A17-4DBF-A1A8-B2FECB5D7D04}"/>
                </a:ext>
              </a:extLst>
            </p:cNvPr>
            <p:cNvSpPr/>
            <p:nvPr/>
          </p:nvSpPr>
          <p:spPr>
            <a:xfrm rot="16200000">
              <a:off x="380205" y="-380205"/>
              <a:ext cx="2255308" cy="3015720"/>
            </a:xfrm>
            <a:prstGeom prst="round1Rect">
              <a:avLst/>
            </a:prstGeom>
            <a:grpFill/>
            <a:ln w="19050" cap="flat" cmpd="sng" algn="ctr">
              <a:noFill/>
              <a:prstDash val="solid"/>
              <a:miter lim="800000"/>
            </a:ln>
            <a:effectLst/>
          </p:spPr>
        </p:sp>
        <p:sp>
          <p:nvSpPr>
            <p:cNvPr id="10" name="Round Single Corner Rectangle 4">
              <a:extLst>
                <a:ext uri="{FF2B5EF4-FFF2-40B4-BE49-F238E27FC236}">
                  <a16:creationId xmlns:a16="http://schemas.microsoft.com/office/drawing/2014/main" id="{2B8EAF38-6890-49ED-A836-1E5517F34C4F}"/>
                </a:ext>
              </a:extLst>
            </p:cNvPr>
            <p:cNvSpPr txBox="1"/>
            <p:nvPr/>
          </p:nvSpPr>
          <p:spPr>
            <a:xfrm>
              <a:off x="-285891" y="-196300"/>
              <a:ext cx="3253195" cy="2255308"/>
            </a:xfrm>
            <a:prstGeom prst="rect">
              <a:avLst/>
            </a:prstGeom>
            <a:grpFill/>
            <a:ln>
              <a:noFill/>
            </a:ln>
            <a:effectLst/>
          </p:spPr>
          <p:txBody>
            <a:bodyPr spcFirstLastPara="0" vert="horz" wrap="square" lIns="457200" tIns="365760" rIns="457200" bIns="365760" numCol="1" spcCol="1270" anchor="t"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US" altLang="en-US" sz="1800" b="1" i="0" u="none" strike="noStrike" kern="0" cap="none" spc="0" normalizeH="0" baseline="0" noProof="0" dirty="0">
                  <a:ln>
                    <a:noFill/>
                  </a:ln>
                  <a:solidFill>
                    <a:prstClr val="white"/>
                  </a:solidFill>
                  <a:effectLst/>
                  <a:uLnTx/>
                  <a:uFillTx/>
                  <a:latin typeface="Calibri" panose="020F0502020204030204"/>
                  <a:ea typeface="+mn-ea"/>
                  <a:cs typeface="+mn-cs"/>
                </a:rPr>
                <a:t>Property owners have the right to know about increases in their properties’ appraised value and to be notified of the estimated taxes that could result from the new value</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9AF1D554-8A4A-48B9-849E-E27B3D70BA49}"/>
              </a:ext>
            </a:extLst>
          </p:cNvPr>
          <p:cNvGrpSpPr/>
          <p:nvPr/>
        </p:nvGrpSpPr>
        <p:grpSpPr>
          <a:xfrm>
            <a:off x="4592267" y="2004751"/>
            <a:ext cx="3754067" cy="2258713"/>
            <a:chOff x="3015720" y="0"/>
            <a:chExt cx="3301608" cy="2258713"/>
          </a:xfrm>
          <a:solidFill>
            <a:schemeClr val="bg1"/>
          </a:solidFill>
        </p:grpSpPr>
        <p:sp>
          <p:nvSpPr>
            <p:cNvPr id="12" name="Round Single Corner Rectangle 16">
              <a:extLst>
                <a:ext uri="{FF2B5EF4-FFF2-40B4-BE49-F238E27FC236}">
                  <a16:creationId xmlns:a16="http://schemas.microsoft.com/office/drawing/2014/main" id="{B5BB5B74-B2A8-4427-A2D5-0265C1948CA7}"/>
                </a:ext>
              </a:extLst>
            </p:cNvPr>
            <p:cNvSpPr/>
            <p:nvPr/>
          </p:nvSpPr>
          <p:spPr>
            <a:xfrm>
              <a:off x="3015720" y="0"/>
              <a:ext cx="3015720" cy="2255308"/>
            </a:xfrm>
            <a:prstGeom prst="round1Rect">
              <a:avLst/>
            </a:prstGeom>
            <a:grpFill/>
            <a:ln w="19050" cap="flat" cmpd="sng" algn="ctr">
              <a:noFill/>
              <a:prstDash val="solid"/>
              <a:miter lim="800000"/>
            </a:ln>
            <a:effectLst/>
          </p:spPr>
        </p:sp>
        <p:sp>
          <p:nvSpPr>
            <p:cNvPr id="13" name="Round Single Corner Rectangle 6">
              <a:extLst>
                <a:ext uri="{FF2B5EF4-FFF2-40B4-BE49-F238E27FC236}">
                  <a16:creationId xmlns:a16="http://schemas.microsoft.com/office/drawing/2014/main" id="{97E67D9D-12DB-4B9A-A455-12812EA96140}"/>
                </a:ext>
              </a:extLst>
            </p:cNvPr>
            <p:cNvSpPr txBox="1"/>
            <p:nvPr/>
          </p:nvSpPr>
          <p:spPr>
            <a:xfrm>
              <a:off x="3301608" y="145"/>
              <a:ext cx="3015720" cy="2258568"/>
            </a:xfrm>
            <a:prstGeom prst="rect">
              <a:avLst/>
            </a:prstGeom>
            <a:grpFill/>
            <a:ln>
              <a:noFill/>
            </a:ln>
            <a:effectLst/>
          </p:spPr>
          <p:txBody>
            <a:bodyPr spcFirstLastPara="0" vert="horz" wrap="square" lIns="365760" tIns="365760" rIns="457200" bIns="365760" numCol="1" spcCol="1270" anchor="t" anchorCtr="0">
              <a:noAutofit/>
            </a:bodyPr>
            <a:lstStyle/>
            <a:p>
              <a:pPr marL="0" marR="0" lvl="0" indent="0" algn="r" defTabSz="622300" eaLnBrk="1" fontAlgn="auto" latinLnBrk="0" hangingPunct="1">
                <a:lnSpc>
                  <a:spcPct val="90000"/>
                </a:lnSpc>
                <a:spcBef>
                  <a:spcPts val="0"/>
                </a:spcBef>
                <a:spcAft>
                  <a:spcPct val="35000"/>
                </a:spcAft>
                <a:buClrTx/>
                <a:buSzTx/>
                <a:buFontTx/>
                <a:buNone/>
                <a:tabLst/>
                <a:defRPr/>
              </a:pPr>
              <a:r>
                <a:rPr kumimoji="0" lang="en-US" altLang="en-US" sz="1800" b="1" i="0" u="none" strike="noStrike" kern="0" cap="none" spc="0" normalizeH="0" baseline="0" noProof="0" dirty="0">
                  <a:ln>
                    <a:noFill/>
                  </a:ln>
                  <a:effectLst/>
                  <a:uLnTx/>
                  <a:uFillTx/>
                  <a:latin typeface="Calibri" panose="020F0502020204030204"/>
                  <a:ea typeface="+mn-ea"/>
                  <a:cs typeface="+mn-cs"/>
                </a:rPr>
                <a:t>A taxing unit must publish its no new revenue tax rate and its voter approval rate before adopting an actual tax rate</a:t>
              </a:r>
              <a:endParaRPr kumimoji="0" lang="en-US" sz="1800" b="1" i="0" u="none" strike="noStrike" kern="0" cap="none" spc="0" normalizeH="0" baseline="0" noProof="0" dirty="0">
                <a:ln>
                  <a:noFill/>
                </a:ln>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4B6E7ED0-05AB-4555-985D-B239BBC9B8DF}"/>
              </a:ext>
            </a:extLst>
          </p:cNvPr>
          <p:cNvGrpSpPr/>
          <p:nvPr/>
        </p:nvGrpSpPr>
        <p:grpSpPr>
          <a:xfrm>
            <a:off x="838200" y="4260059"/>
            <a:ext cx="3754067" cy="2510479"/>
            <a:chOff x="-325067" y="2255308"/>
            <a:chExt cx="3754067" cy="2510479"/>
          </a:xfrm>
          <a:solidFill>
            <a:schemeClr val="bg1"/>
          </a:solidFill>
        </p:grpSpPr>
        <p:sp>
          <p:nvSpPr>
            <p:cNvPr id="15" name="Round Single Corner Rectangle 13">
              <a:extLst>
                <a:ext uri="{FF2B5EF4-FFF2-40B4-BE49-F238E27FC236}">
                  <a16:creationId xmlns:a16="http://schemas.microsoft.com/office/drawing/2014/main" id="{AAE6CF53-2455-4BA5-9B03-DE69859B9B9F}"/>
                </a:ext>
              </a:extLst>
            </p:cNvPr>
            <p:cNvSpPr/>
            <p:nvPr/>
          </p:nvSpPr>
          <p:spPr>
            <a:xfrm rot="10800000">
              <a:off x="0" y="2255308"/>
              <a:ext cx="3429000" cy="2255308"/>
            </a:xfrm>
            <a:prstGeom prst="round1Rect">
              <a:avLst/>
            </a:prstGeom>
            <a:grpFill/>
            <a:ln w="19050" cap="flat" cmpd="sng" algn="ctr">
              <a:noFill/>
              <a:prstDash val="solid"/>
              <a:miter lim="800000"/>
            </a:ln>
            <a:effectLst/>
          </p:spPr>
        </p:sp>
        <p:sp>
          <p:nvSpPr>
            <p:cNvPr id="16" name="Round Single Corner Rectangle 8">
              <a:extLst>
                <a:ext uri="{FF2B5EF4-FFF2-40B4-BE49-F238E27FC236}">
                  <a16:creationId xmlns:a16="http://schemas.microsoft.com/office/drawing/2014/main" id="{FC2BF004-9823-4A9B-A14D-A9DE77509BEF}"/>
                </a:ext>
              </a:extLst>
            </p:cNvPr>
            <p:cNvSpPr txBox="1"/>
            <p:nvPr/>
          </p:nvSpPr>
          <p:spPr>
            <a:xfrm>
              <a:off x="-325067" y="2507219"/>
              <a:ext cx="3699017" cy="2258568"/>
            </a:xfrm>
            <a:prstGeom prst="rect">
              <a:avLst/>
            </a:prstGeom>
            <a:grpFill/>
            <a:ln>
              <a:noFill/>
            </a:ln>
            <a:effectLst/>
          </p:spPr>
          <p:txBody>
            <a:bodyPr spcFirstLastPara="0" vert="horz" wrap="square" lIns="457200" tIns="365760" rIns="457200" bIns="365760" numCol="1" spcCol="1270" anchor="b"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US" altLang="en-US" sz="1800" b="1" i="0" u="none" strike="noStrike" kern="0" cap="none" spc="0" normalizeH="0" baseline="0" noProof="0" dirty="0">
                  <a:ln>
                    <a:noFill/>
                  </a:ln>
                  <a:effectLst/>
                  <a:uLnTx/>
                  <a:uFillTx/>
                  <a:latin typeface="Calibri" panose="020F0502020204030204"/>
                  <a:ea typeface="+mn-ea"/>
                  <a:cs typeface="+mn-cs"/>
                </a:rPr>
                <a:t>A taxing unit must </a:t>
              </a:r>
              <a:br>
                <a:rPr kumimoji="0" lang="en-US" altLang="en-US" sz="1800" b="1" i="0" u="none" strike="noStrike" kern="0" cap="none" spc="0" normalizeH="0" baseline="0" noProof="0" dirty="0">
                  <a:ln>
                    <a:noFill/>
                  </a:ln>
                  <a:effectLst/>
                  <a:uLnTx/>
                  <a:uFillTx/>
                  <a:latin typeface="Calibri" panose="020F0502020204030204"/>
                  <a:ea typeface="+mn-ea"/>
                  <a:cs typeface="+mn-cs"/>
                </a:rPr>
              </a:br>
              <a:r>
                <a:rPr kumimoji="0" lang="en-US" altLang="en-US" sz="1800" b="1" i="0" u="none" strike="noStrike" kern="0" cap="none" spc="0" normalizeH="0" baseline="0" noProof="0" dirty="0">
                  <a:ln>
                    <a:noFill/>
                  </a:ln>
                  <a:effectLst/>
                  <a:uLnTx/>
                  <a:uFillTx/>
                  <a:latin typeface="Calibri" panose="020F0502020204030204"/>
                  <a:ea typeface="+mn-ea"/>
                  <a:cs typeface="+mn-cs"/>
                </a:rPr>
                <a:t>publish special notices and hold one public hearing before adopting a tax rate that exceeds the lower of the voter approval rate or the no new revenue tax rate</a:t>
              </a:r>
              <a:endParaRPr kumimoji="0" lang="en-US" sz="1800" b="1" i="0" u="none" strike="noStrike" kern="0" cap="none" spc="0" normalizeH="0" baseline="0" noProof="0" dirty="0">
                <a:ln>
                  <a:noFill/>
                </a:ln>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EE8459E-F37A-4A1D-AC28-287D379C3532}"/>
              </a:ext>
            </a:extLst>
          </p:cNvPr>
          <p:cNvGrpSpPr/>
          <p:nvPr/>
        </p:nvGrpSpPr>
        <p:grpSpPr>
          <a:xfrm>
            <a:off x="4592266" y="4260059"/>
            <a:ext cx="3730354" cy="2377913"/>
            <a:chOff x="3015720" y="2255308"/>
            <a:chExt cx="3280755" cy="2377913"/>
          </a:xfrm>
          <a:solidFill>
            <a:srgbClr val="C00000"/>
          </a:solidFill>
        </p:grpSpPr>
        <p:sp>
          <p:nvSpPr>
            <p:cNvPr id="18" name="Round Single Corner Rectangle 11">
              <a:extLst>
                <a:ext uri="{FF2B5EF4-FFF2-40B4-BE49-F238E27FC236}">
                  <a16:creationId xmlns:a16="http://schemas.microsoft.com/office/drawing/2014/main" id="{F1285FAE-8479-4F76-8535-54D860990FDD}"/>
                </a:ext>
              </a:extLst>
            </p:cNvPr>
            <p:cNvSpPr/>
            <p:nvPr/>
          </p:nvSpPr>
          <p:spPr>
            <a:xfrm rot="5400000">
              <a:off x="3395926" y="1875102"/>
              <a:ext cx="2255308" cy="3015720"/>
            </a:xfrm>
            <a:prstGeom prst="round1Rect">
              <a:avLst/>
            </a:prstGeom>
            <a:grpFill/>
            <a:ln w="19050" cap="flat" cmpd="sng" algn="ctr">
              <a:noFill/>
              <a:prstDash val="solid"/>
              <a:miter lim="800000"/>
            </a:ln>
            <a:effectLst/>
          </p:spPr>
        </p:sp>
        <p:sp>
          <p:nvSpPr>
            <p:cNvPr id="19" name="Round Single Corner Rectangle 10">
              <a:extLst>
                <a:ext uri="{FF2B5EF4-FFF2-40B4-BE49-F238E27FC236}">
                  <a16:creationId xmlns:a16="http://schemas.microsoft.com/office/drawing/2014/main" id="{DAF153B0-4687-4950-83A9-0025C8086D8A}"/>
                </a:ext>
              </a:extLst>
            </p:cNvPr>
            <p:cNvSpPr txBox="1"/>
            <p:nvPr/>
          </p:nvSpPr>
          <p:spPr>
            <a:xfrm>
              <a:off x="3253193" y="2374653"/>
              <a:ext cx="3043282" cy="2258568"/>
            </a:xfrm>
            <a:prstGeom prst="rect">
              <a:avLst/>
            </a:prstGeom>
            <a:grpFill/>
            <a:ln>
              <a:noFill/>
            </a:ln>
            <a:effectLst/>
          </p:spPr>
          <p:txBody>
            <a:bodyPr spcFirstLastPara="0" vert="horz" wrap="square" lIns="457200" tIns="365760" rIns="457200" bIns="365760" numCol="1" spcCol="1270" anchor="b" anchorCtr="0">
              <a:noAutofit/>
            </a:bodyPr>
            <a:lstStyle/>
            <a:p>
              <a:pPr marL="0" marR="0" lvl="0" indent="0" algn="r" defTabSz="622300" eaLnBrk="1" fontAlgn="auto" latinLnBrk="0" hangingPunct="1">
                <a:lnSpc>
                  <a:spcPct val="90000"/>
                </a:lnSpc>
                <a:spcBef>
                  <a:spcPts val="0"/>
                </a:spcBef>
                <a:spcAft>
                  <a:spcPct val="35000"/>
                </a:spcAft>
                <a:buClrTx/>
                <a:buSzTx/>
                <a:buFontTx/>
                <a:buNone/>
                <a:tabLst/>
                <a:defRPr/>
              </a:pPr>
              <a:r>
                <a:rPr kumimoji="0" lang="en-US" altLang="en-US" sz="1800" b="1" i="0" u="none" strike="noStrike" kern="0" cap="none" spc="0" normalizeH="0" baseline="0" noProof="0" dirty="0">
                  <a:ln>
                    <a:noFill/>
                  </a:ln>
                  <a:solidFill>
                    <a:prstClr val="white"/>
                  </a:solidFill>
                  <a:effectLst/>
                  <a:uLnTx/>
                  <a:uFillTx/>
                  <a:latin typeface="Calibri" panose="020F0502020204030204"/>
                  <a:ea typeface="+mn-ea"/>
                  <a:cs typeface="+mn-cs"/>
                </a:rPr>
                <a:t>If a city adopts a tax rate exceeding the voter approval rate (3.5% M&amp;O growth plus unused increment rate), a city must hold an automatic election in November</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80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No New Revenue</a:t>
            </a:r>
            <a:br>
              <a:rPr lang="en-US" dirty="0">
                <a:solidFill>
                  <a:srgbClr val="CC0000"/>
                </a:solidFill>
              </a:rPr>
            </a:br>
            <a:r>
              <a:rPr lang="en-US" dirty="0">
                <a:solidFill>
                  <a:srgbClr val="CC0000"/>
                </a:solidFill>
              </a:rPr>
              <a:t>Tax Rate</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198" y="1832864"/>
            <a:ext cx="7840159" cy="4493364"/>
          </a:xfrm>
        </p:spPr>
        <p:txBody>
          <a:bodyPr/>
          <a:lstStyle/>
          <a:p>
            <a:pPr>
              <a:spcAft>
                <a:spcPts val="1200"/>
              </a:spcAft>
              <a:buFont typeface="Wingdings" panose="05000000000000000000" pitchFamily="2" charset="2"/>
              <a:buChar char="Ø"/>
            </a:pPr>
            <a:r>
              <a:rPr lang="en-US" sz="2400" dirty="0">
                <a:solidFill>
                  <a:srgbClr val="CC0000"/>
                </a:solidFill>
              </a:rPr>
              <a:t>No-New-Revenue Tax Rate: The tax rate that would produce the same amount of property tax revenue when applied against properties taxed in both years.</a:t>
            </a:r>
          </a:p>
          <a:p>
            <a:pPr>
              <a:spcAft>
                <a:spcPts val="1200"/>
              </a:spcAft>
              <a:buFont typeface="Wingdings" panose="05000000000000000000" pitchFamily="2" charset="2"/>
              <a:buChar char="Ø"/>
            </a:pPr>
            <a:r>
              <a:rPr lang="en-US" sz="2400" dirty="0">
                <a:solidFill>
                  <a:srgbClr val="CC0000"/>
                </a:solidFill>
              </a:rPr>
              <a:t>Voter-Approved Tax Rate: The maximum rate allowed by law without voter approval and is the tax rate that would produce the same amount of property tax revenue for operations when applied against properties taxed in both years, plus 3.5%, plus the tax rate necessary to meet debt service requirements, and plus any unused increment from the prior three years.</a:t>
            </a:r>
          </a:p>
        </p:txBody>
      </p:sp>
    </p:spTree>
    <p:extLst>
      <p:ext uri="{BB962C8B-B14F-4D97-AF65-F5344CB8AC3E}">
        <p14:creationId xmlns:p14="http://schemas.microsoft.com/office/powerpoint/2010/main" val="405050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0356D-1233-4CA9-89F9-A187B8545C0B}"/>
              </a:ext>
            </a:extLst>
          </p:cNvPr>
          <p:cNvPicPr>
            <a:picLocks noChangeAspect="1"/>
          </p:cNvPicPr>
          <p:nvPr/>
        </p:nvPicPr>
        <p:blipFill>
          <a:blip r:embed="rId2"/>
          <a:stretch>
            <a:fillRect/>
          </a:stretch>
        </p:blipFill>
        <p:spPr>
          <a:xfrm>
            <a:off x="1158073" y="1517089"/>
            <a:ext cx="6827854" cy="5273370"/>
          </a:xfrm>
          <a:prstGeom prst="rect">
            <a:avLst/>
          </a:prstGeom>
        </p:spPr>
      </p:pic>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See-Saw Effects</a:t>
            </a:r>
          </a:p>
        </p:txBody>
      </p:sp>
      <p:pic>
        <p:nvPicPr>
          <p:cNvPr id="819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4"/>
          <a:stretch>
            <a:fillRect/>
          </a:stretch>
        </p:blipFill>
        <p:spPr>
          <a:xfrm>
            <a:off x="7232147" y="291361"/>
            <a:ext cx="1217611" cy="1225728"/>
          </a:xfrm>
          <a:prstGeom prst="rect">
            <a:avLst/>
          </a:prstGeom>
        </p:spPr>
      </p:pic>
    </p:spTree>
    <p:extLst>
      <p:ext uri="{BB962C8B-B14F-4D97-AF65-F5344CB8AC3E}">
        <p14:creationId xmlns:p14="http://schemas.microsoft.com/office/powerpoint/2010/main" val="1013037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A Brief Review </a:t>
            </a:r>
            <a:br>
              <a:rPr lang="en-US" dirty="0">
                <a:solidFill>
                  <a:srgbClr val="CC0000"/>
                </a:solidFill>
              </a:rPr>
            </a:br>
            <a:r>
              <a:rPr lang="en-US" dirty="0">
                <a:solidFill>
                  <a:srgbClr val="CC0000"/>
                </a:solidFill>
              </a:rPr>
              <a:t>of the Process </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2073275"/>
            <a:ext cx="7840159" cy="4493364"/>
          </a:xfrm>
        </p:spPr>
        <p:txBody>
          <a:bodyPr/>
          <a:lstStyle/>
          <a:p>
            <a:pPr>
              <a:buFont typeface="Wingdings" panose="05000000000000000000" pitchFamily="2" charset="2"/>
              <a:buChar char="Ø"/>
            </a:pPr>
            <a:r>
              <a:rPr lang="en-US" sz="2800" dirty="0"/>
              <a:t>Appraisal District Provides Value</a:t>
            </a:r>
          </a:p>
          <a:p>
            <a:pPr>
              <a:buFont typeface="Wingdings" panose="05000000000000000000" pitchFamily="2" charset="2"/>
              <a:buChar char="Ø"/>
            </a:pPr>
            <a:r>
              <a:rPr lang="en-US" sz="2800" dirty="0"/>
              <a:t>Governing Body Drafts Budgets</a:t>
            </a:r>
          </a:p>
          <a:p>
            <a:pPr>
              <a:buFont typeface="Wingdings" panose="05000000000000000000" pitchFamily="2" charset="2"/>
              <a:buChar char="Ø"/>
            </a:pPr>
            <a:r>
              <a:rPr lang="en-US" sz="2800" dirty="0"/>
              <a:t>Tax Assessor Calculates Rates, May Publish Notices</a:t>
            </a:r>
          </a:p>
          <a:p>
            <a:pPr>
              <a:buFont typeface="Wingdings" panose="05000000000000000000" pitchFamily="2" charset="2"/>
              <a:buChar char="Ø"/>
            </a:pPr>
            <a:r>
              <a:rPr lang="en-US" sz="2800" dirty="0"/>
              <a:t>Governing Body Proposes Rate/Holds Hearings</a:t>
            </a:r>
          </a:p>
          <a:p>
            <a:pPr>
              <a:buFont typeface="Wingdings" panose="05000000000000000000" pitchFamily="2" charset="2"/>
              <a:buChar char="Ø"/>
            </a:pPr>
            <a:r>
              <a:rPr lang="en-US" sz="2800" dirty="0"/>
              <a:t>Governing Body Adopts Tax Rate</a:t>
            </a:r>
          </a:p>
          <a:p>
            <a:pPr>
              <a:buFont typeface="Wingdings" panose="05000000000000000000" pitchFamily="2" charset="2"/>
              <a:buChar char="Ø"/>
            </a:pPr>
            <a:r>
              <a:rPr lang="en-US" sz="2800" dirty="0"/>
              <a:t>Tax Assessor Mails Bills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955187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What are the Most Common Policies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2073275"/>
            <a:ext cx="7840159" cy="4493364"/>
          </a:xfrm>
        </p:spPr>
        <p:txBody>
          <a:bodyPr/>
          <a:lstStyle/>
          <a:p>
            <a:pPr>
              <a:buFont typeface="Wingdings" panose="05000000000000000000" pitchFamily="2" charset="2"/>
              <a:buChar char="Ø"/>
            </a:pPr>
            <a:r>
              <a:rPr lang="en-US" dirty="0"/>
              <a:t>Budget</a:t>
            </a:r>
          </a:p>
          <a:p>
            <a:pPr>
              <a:buFont typeface="Wingdings" panose="05000000000000000000" pitchFamily="2" charset="2"/>
              <a:buChar char="Ø"/>
            </a:pPr>
            <a:r>
              <a:rPr lang="en-US" dirty="0"/>
              <a:t>Revenues/Expenditures</a:t>
            </a:r>
          </a:p>
          <a:p>
            <a:pPr>
              <a:buFont typeface="Wingdings" panose="05000000000000000000" pitchFamily="2" charset="2"/>
              <a:buChar char="Ø"/>
            </a:pPr>
            <a:r>
              <a:rPr lang="en-US" dirty="0"/>
              <a:t>Fund Balance/Reserves</a:t>
            </a:r>
          </a:p>
          <a:p>
            <a:pPr>
              <a:buFont typeface="Wingdings" panose="05000000000000000000" pitchFamily="2" charset="2"/>
              <a:buChar char="Ø"/>
            </a:pPr>
            <a:r>
              <a:rPr lang="en-US" dirty="0"/>
              <a:t>Accounting, Auditing and Financial Reporting</a:t>
            </a:r>
          </a:p>
          <a:p>
            <a:pPr>
              <a:buFont typeface="Wingdings" panose="05000000000000000000" pitchFamily="2" charset="2"/>
              <a:buChar char="Ø"/>
            </a:pPr>
            <a:r>
              <a:rPr lang="en-US" dirty="0"/>
              <a:t>Internal Control</a:t>
            </a:r>
          </a:p>
          <a:p>
            <a:pPr>
              <a:buFont typeface="Wingdings" panose="05000000000000000000" pitchFamily="2" charset="2"/>
              <a:buChar char="Ø"/>
            </a:pPr>
            <a:r>
              <a:rPr lang="en-US" dirty="0"/>
              <a:t>Asset Management</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250298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Other Common </a:t>
            </a:r>
            <a:br>
              <a:rPr lang="en-US" dirty="0">
                <a:solidFill>
                  <a:srgbClr val="CC0000"/>
                </a:solidFill>
              </a:rPr>
            </a:br>
            <a:r>
              <a:rPr lang="en-US" dirty="0">
                <a:solidFill>
                  <a:srgbClr val="CC0000"/>
                </a:solidFill>
              </a:rPr>
              <a:t>Policies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2073275"/>
            <a:ext cx="7840159" cy="4493364"/>
          </a:xfrm>
        </p:spPr>
        <p:txBody>
          <a:bodyPr/>
          <a:lstStyle/>
          <a:p>
            <a:pPr>
              <a:buFont typeface="Wingdings" panose="05000000000000000000" pitchFamily="2" charset="2"/>
              <a:buChar char="Ø"/>
            </a:pPr>
            <a:r>
              <a:rPr lang="en-US" dirty="0"/>
              <a:t>Capital Improvements and Maintenance</a:t>
            </a:r>
          </a:p>
          <a:p>
            <a:pPr>
              <a:buFont typeface="Wingdings" panose="05000000000000000000" pitchFamily="2" charset="2"/>
              <a:buChar char="Ø"/>
            </a:pPr>
            <a:r>
              <a:rPr lang="en-US" dirty="0"/>
              <a:t>Debt Management</a:t>
            </a:r>
          </a:p>
          <a:p>
            <a:pPr>
              <a:buFont typeface="Wingdings" panose="05000000000000000000" pitchFamily="2" charset="2"/>
              <a:buChar char="Ø"/>
            </a:pPr>
            <a:r>
              <a:rPr lang="en-US" dirty="0"/>
              <a:t>Investment</a:t>
            </a:r>
          </a:p>
          <a:p>
            <a:pPr>
              <a:buFont typeface="Wingdings" panose="05000000000000000000" pitchFamily="2" charset="2"/>
              <a:buChar char="Ø"/>
            </a:pPr>
            <a:r>
              <a:rPr lang="en-US" dirty="0"/>
              <a:t>Grants</a:t>
            </a:r>
          </a:p>
          <a:p>
            <a:pPr>
              <a:buFont typeface="Wingdings" panose="05000000000000000000" pitchFamily="2" charset="2"/>
              <a:buChar char="Ø"/>
            </a:pPr>
            <a:r>
              <a:rPr lang="en-US" dirty="0"/>
              <a:t>Economic Development</a:t>
            </a:r>
          </a:p>
          <a:p>
            <a:pPr>
              <a:buFont typeface="Wingdings" panose="05000000000000000000" pitchFamily="2" charset="2"/>
              <a:buChar char="Ø"/>
            </a:pPr>
            <a:r>
              <a:rPr lang="en-US" dirty="0"/>
              <a:t>Risk Management</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284851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Asset Management</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1704236"/>
            <a:ext cx="7840159" cy="4493364"/>
          </a:xfrm>
        </p:spPr>
        <p:txBody>
          <a:bodyPr/>
          <a:lstStyle/>
          <a:p>
            <a:pPr>
              <a:buFont typeface="Wingdings" panose="05000000000000000000" pitchFamily="2" charset="2"/>
              <a:buChar char="Ø"/>
            </a:pPr>
            <a:r>
              <a:rPr lang="en-US" sz="2800" dirty="0"/>
              <a:t>Investment Policy</a:t>
            </a:r>
          </a:p>
          <a:p>
            <a:pPr>
              <a:buFont typeface="Wingdings" panose="05000000000000000000" pitchFamily="2" charset="2"/>
              <a:buChar char="Ø"/>
            </a:pPr>
            <a:r>
              <a:rPr lang="en-US" sz="2800" dirty="0"/>
              <a:t>Reviewed Annually by Council</a:t>
            </a:r>
          </a:p>
          <a:p>
            <a:pPr>
              <a:buFont typeface="Wingdings" panose="05000000000000000000" pitchFamily="2" charset="2"/>
              <a:buChar char="Ø"/>
            </a:pPr>
            <a:r>
              <a:rPr lang="en-US" sz="2800" dirty="0"/>
              <a:t>Confirms to Legal Requirements</a:t>
            </a:r>
          </a:p>
          <a:p>
            <a:pPr>
              <a:buFont typeface="Wingdings" panose="05000000000000000000" pitchFamily="2" charset="2"/>
              <a:buChar char="Ø"/>
            </a:pPr>
            <a:r>
              <a:rPr lang="en-US" sz="2800" dirty="0"/>
              <a:t>Governed by PFIA</a:t>
            </a:r>
          </a:p>
          <a:p>
            <a:pPr>
              <a:buFont typeface="Wingdings" panose="05000000000000000000" pitchFamily="2" charset="2"/>
              <a:buChar char="Ø"/>
            </a:pPr>
            <a:r>
              <a:rPr lang="en-US" sz="2800" dirty="0"/>
              <a:t>Required Training</a:t>
            </a:r>
          </a:p>
          <a:p>
            <a:pPr>
              <a:buFont typeface="Wingdings" panose="05000000000000000000" pitchFamily="2" charset="2"/>
              <a:buChar char="Ø"/>
            </a:pPr>
            <a:r>
              <a:rPr lang="en-US" sz="2800" dirty="0"/>
              <a:t>Adopted Policies</a:t>
            </a:r>
          </a:p>
          <a:p>
            <a:pPr>
              <a:buFont typeface="Wingdings" panose="05000000000000000000" pitchFamily="2" charset="2"/>
              <a:buChar char="Ø"/>
            </a:pPr>
            <a:r>
              <a:rPr lang="en-US" sz="2800" dirty="0"/>
              <a:t>Regular Reporting - Quarterly</a:t>
            </a:r>
          </a:p>
          <a:p>
            <a:pPr>
              <a:buFont typeface="Wingdings" panose="05000000000000000000" pitchFamily="2" charset="2"/>
              <a:buChar char="Ø"/>
            </a:pPr>
            <a:r>
              <a:rPr lang="en-US" sz="2800" dirty="0"/>
              <a:t>Fixed Assets</a:t>
            </a:r>
          </a:p>
          <a:p>
            <a:pPr>
              <a:buFont typeface="Wingdings" panose="05000000000000000000" pitchFamily="2" charset="2"/>
              <a:buChar char="Ø"/>
            </a:pPr>
            <a:r>
              <a:rPr lang="en-US" sz="2800" dirty="0"/>
              <a:t>Capitalization Criteria - $5,000</a:t>
            </a:r>
          </a:p>
          <a:p>
            <a:pPr>
              <a:buFont typeface="Wingdings" panose="05000000000000000000" pitchFamily="2" charset="2"/>
              <a:buChar char="Ø"/>
            </a:pPr>
            <a:r>
              <a:rPr lang="en-US" sz="2800" dirty="0"/>
              <a:t>GASB 34 Requirements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63719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00000"/>
                </a:solidFill>
              </a:rPr>
              <a:t>Forms of Revenue</a:t>
            </a:r>
            <a:br>
              <a:rPr lang="en-US" dirty="0">
                <a:solidFill>
                  <a:srgbClr val="C00000"/>
                </a:solidFill>
              </a:rPr>
            </a:br>
            <a:r>
              <a:rPr lang="en-US" dirty="0">
                <a:solidFill>
                  <a:srgbClr val="C00000"/>
                </a:solidFill>
              </a:rPr>
              <a:t>(General Fund)</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6" name="Content Placeholder 1">
            <a:extLst>
              <a:ext uri="{FF2B5EF4-FFF2-40B4-BE49-F238E27FC236}">
                <a16:creationId xmlns:a16="http://schemas.microsoft.com/office/drawing/2014/main" id="{1EBA9663-13C2-4FFB-B1A3-875A6F056D8F}"/>
              </a:ext>
            </a:extLst>
          </p:cNvPr>
          <p:cNvGraphicFramePr>
            <a:graphicFrameLocks noGrp="1"/>
          </p:cNvGraphicFramePr>
          <p:nvPr>
            <p:ph idx="1"/>
            <p:extLst>
              <p:ext uri="{D42A27DB-BD31-4B8C-83A1-F6EECF244321}">
                <p14:modId xmlns:p14="http://schemas.microsoft.com/office/powerpoint/2010/main" val="1163942025"/>
              </p:ext>
            </p:extLst>
          </p:nvPr>
        </p:nvGraphicFramePr>
        <p:xfrm>
          <a:off x="342900" y="1908175"/>
          <a:ext cx="8458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8513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Debt Management</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1704236"/>
            <a:ext cx="7840159" cy="4493364"/>
          </a:xfrm>
        </p:spPr>
        <p:txBody>
          <a:bodyPr/>
          <a:lstStyle/>
          <a:p>
            <a:pPr>
              <a:buFont typeface="Wingdings" panose="05000000000000000000" pitchFamily="2" charset="2"/>
              <a:buChar char="Ø"/>
            </a:pPr>
            <a:r>
              <a:rPr lang="en-US" sz="2400" dirty="0"/>
              <a:t>Use of Debt Financing</a:t>
            </a:r>
          </a:p>
          <a:p>
            <a:pPr>
              <a:buFont typeface="Wingdings" panose="05000000000000000000" pitchFamily="2" charset="2"/>
              <a:buChar char="Ø"/>
            </a:pPr>
            <a:r>
              <a:rPr lang="en-US" sz="2400" dirty="0"/>
              <a:t>Future Use Against Future Payment</a:t>
            </a:r>
          </a:p>
          <a:p>
            <a:pPr>
              <a:buFont typeface="Wingdings" panose="05000000000000000000" pitchFamily="2" charset="2"/>
              <a:buChar char="Ø"/>
            </a:pPr>
            <a:r>
              <a:rPr lang="en-US" sz="2400" dirty="0"/>
              <a:t>Long-Life Capital Assets</a:t>
            </a:r>
          </a:p>
          <a:p>
            <a:pPr>
              <a:buFont typeface="Wingdings" panose="05000000000000000000" pitchFamily="2" charset="2"/>
              <a:buChar char="Ø"/>
            </a:pPr>
            <a:r>
              <a:rPr lang="en-US" sz="2400" dirty="0"/>
              <a:t>Affordability Targets</a:t>
            </a:r>
          </a:p>
          <a:p>
            <a:pPr>
              <a:buFont typeface="Wingdings" panose="05000000000000000000" pitchFamily="2" charset="2"/>
              <a:buChar char="Ø"/>
            </a:pPr>
            <a:r>
              <a:rPr lang="en-US" sz="2400" dirty="0"/>
              <a:t>Debt Per Capita</a:t>
            </a:r>
          </a:p>
          <a:p>
            <a:pPr>
              <a:buFont typeface="Wingdings" panose="05000000000000000000" pitchFamily="2" charset="2"/>
              <a:buChar char="Ø"/>
            </a:pPr>
            <a:r>
              <a:rPr lang="en-US" sz="2400" dirty="0"/>
              <a:t>Debt as a Percent of Taxable Value</a:t>
            </a:r>
          </a:p>
          <a:p>
            <a:pPr>
              <a:buFont typeface="Wingdings" panose="05000000000000000000" pitchFamily="2" charset="2"/>
              <a:buChar char="Ø"/>
            </a:pPr>
            <a:r>
              <a:rPr lang="en-US" sz="2400" dirty="0"/>
              <a:t>Debt Service Payments as  % of Current Revenues</a:t>
            </a:r>
          </a:p>
          <a:p>
            <a:pPr>
              <a:buFont typeface="Wingdings" panose="05000000000000000000" pitchFamily="2" charset="2"/>
              <a:buChar char="Ø"/>
            </a:pPr>
            <a:r>
              <a:rPr lang="en-US" sz="2400" dirty="0"/>
              <a:t>Debt Tax Rates as Percent of Total Tax Rate</a:t>
            </a:r>
          </a:p>
          <a:p>
            <a:pPr>
              <a:buFont typeface="Wingdings" panose="05000000000000000000" pitchFamily="2" charset="2"/>
              <a:buChar char="Ø"/>
            </a:pPr>
            <a:r>
              <a:rPr lang="en-US" sz="2400" dirty="0"/>
              <a:t>Sale Process</a:t>
            </a:r>
          </a:p>
          <a:p>
            <a:pPr>
              <a:buFont typeface="Wingdings" panose="05000000000000000000" pitchFamily="2" charset="2"/>
              <a:buChar char="Ø"/>
            </a:pPr>
            <a:r>
              <a:rPr lang="en-US" sz="2400" dirty="0"/>
              <a:t>Competitive vs. Negotiated</a:t>
            </a:r>
          </a:p>
          <a:p>
            <a:pPr>
              <a:buFont typeface="Wingdings" panose="05000000000000000000" pitchFamily="2" charset="2"/>
              <a:buChar char="Ø"/>
            </a:pPr>
            <a:r>
              <a:rPr lang="en-US" sz="2400" dirty="0"/>
              <a:t>Full and Continuing Disclosure</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1027298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Types of Debt</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82117" y="1551631"/>
            <a:ext cx="7840159" cy="4493364"/>
          </a:xfrm>
        </p:spPr>
        <p:txBody>
          <a:bodyPr/>
          <a:lstStyle/>
          <a:p>
            <a:pPr>
              <a:buFont typeface="Wingdings" panose="05000000000000000000" pitchFamily="2" charset="2"/>
              <a:buChar char="Ø"/>
            </a:pPr>
            <a:r>
              <a:rPr lang="en-US" sz="2400" dirty="0"/>
              <a:t>General Obligation</a:t>
            </a:r>
          </a:p>
          <a:p>
            <a:pPr>
              <a:buFont typeface="Wingdings" panose="05000000000000000000" pitchFamily="2" charset="2"/>
              <a:buChar char="Ø"/>
            </a:pPr>
            <a:r>
              <a:rPr lang="en-US" sz="2400" dirty="0"/>
              <a:t>Tax Supported and Voter Approved</a:t>
            </a:r>
          </a:p>
          <a:p>
            <a:pPr>
              <a:buFont typeface="Wingdings" panose="05000000000000000000" pitchFamily="2" charset="2"/>
              <a:buChar char="Ø"/>
            </a:pPr>
            <a:r>
              <a:rPr lang="en-US" sz="2400" dirty="0"/>
              <a:t>Certificates of Obligation</a:t>
            </a:r>
          </a:p>
          <a:p>
            <a:pPr>
              <a:buFont typeface="Wingdings" panose="05000000000000000000" pitchFamily="2" charset="2"/>
              <a:buChar char="Ø"/>
            </a:pPr>
            <a:r>
              <a:rPr lang="en-US" sz="2400" dirty="0"/>
              <a:t>Tax Supported </a:t>
            </a:r>
          </a:p>
          <a:p>
            <a:pPr>
              <a:buFont typeface="Wingdings" panose="05000000000000000000" pitchFamily="2" charset="2"/>
              <a:buChar char="Ø"/>
            </a:pPr>
            <a:r>
              <a:rPr lang="en-US" sz="2400" dirty="0"/>
              <a:t>Issued by Council after Notice Process</a:t>
            </a:r>
          </a:p>
          <a:p>
            <a:pPr>
              <a:buFont typeface="Wingdings" panose="05000000000000000000" pitchFamily="2" charset="2"/>
              <a:buChar char="Ø"/>
            </a:pPr>
            <a:r>
              <a:rPr lang="en-US" sz="2400" dirty="0"/>
              <a:t>Revenue Bonds</a:t>
            </a:r>
          </a:p>
          <a:p>
            <a:pPr>
              <a:buFont typeface="Wingdings" panose="05000000000000000000" pitchFamily="2" charset="2"/>
              <a:buChar char="Ø"/>
            </a:pPr>
            <a:r>
              <a:rPr lang="en-US" sz="2400" dirty="0"/>
              <a:t>Repaid through Rates</a:t>
            </a:r>
          </a:p>
          <a:p>
            <a:pPr>
              <a:buFont typeface="Wingdings" panose="05000000000000000000" pitchFamily="2" charset="2"/>
              <a:buChar char="Ø"/>
            </a:pPr>
            <a:r>
              <a:rPr lang="en-US" sz="2400" dirty="0"/>
              <a:t>Self-Supporting Debt</a:t>
            </a:r>
          </a:p>
          <a:p>
            <a:pPr>
              <a:buFont typeface="Wingdings" panose="05000000000000000000" pitchFamily="2" charset="2"/>
              <a:buChar char="Ø"/>
            </a:pPr>
            <a:r>
              <a:rPr lang="en-US" sz="2400" dirty="0"/>
              <a:t>Tax Debt PAID FROM OTHER SOURCES</a:t>
            </a:r>
          </a:p>
          <a:p>
            <a:pPr>
              <a:buFont typeface="Wingdings" panose="05000000000000000000" pitchFamily="2" charset="2"/>
              <a:buChar char="Ø"/>
            </a:pPr>
            <a:r>
              <a:rPr lang="en-US" sz="2400" dirty="0"/>
              <a:t>Internal Borrowings</a:t>
            </a:r>
          </a:p>
          <a:p>
            <a:pPr>
              <a:buFont typeface="Wingdings" panose="05000000000000000000" pitchFamily="2" charset="2"/>
              <a:buChar char="Ø"/>
            </a:pPr>
            <a:r>
              <a:rPr lang="en-US" sz="2400" dirty="0"/>
              <a:t>Between Funds Within the City</a:t>
            </a:r>
          </a:p>
          <a:p>
            <a:pPr>
              <a:buFont typeface="Wingdings" panose="05000000000000000000" pitchFamily="2" charset="2"/>
              <a:buChar char="Ø"/>
            </a:pPr>
            <a:r>
              <a:rPr lang="en-US" sz="2400" dirty="0"/>
              <a:t>Agreements with TXDOT</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1914025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Other Funding Alternatives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1704236"/>
            <a:ext cx="7840159" cy="4493364"/>
          </a:xfrm>
        </p:spPr>
        <p:txBody>
          <a:bodyPr/>
          <a:lstStyle/>
          <a:p>
            <a:pPr>
              <a:buFont typeface="Wingdings" panose="05000000000000000000" pitchFamily="2" charset="2"/>
              <a:buChar char="Ø"/>
            </a:pPr>
            <a:r>
              <a:rPr lang="en-US" sz="3600" dirty="0"/>
              <a:t>Grants</a:t>
            </a:r>
          </a:p>
          <a:p>
            <a:pPr>
              <a:buFont typeface="Wingdings" panose="05000000000000000000" pitchFamily="2" charset="2"/>
              <a:buChar char="Ø"/>
            </a:pPr>
            <a:r>
              <a:rPr lang="en-US" sz="3600" dirty="0"/>
              <a:t>Use of Reserve Funds</a:t>
            </a:r>
          </a:p>
          <a:p>
            <a:pPr>
              <a:buFont typeface="Wingdings" panose="05000000000000000000" pitchFamily="2" charset="2"/>
              <a:buChar char="Ø"/>
            </a:pPr>
            <a:r>
              <a:rPr lang="en-US" sz="3600" dirty="0"/>
              <a:t>Developer Contributions</a:t>
            </a:r>
          </a:p>
          <a:p>
            <a:pPr>
              <a:buFont typeface="Wingdings" panose="05000000000000000000" pitchFamily="2" charset="2"/>
              <a:buChar char="Ø"/>
            </a:pPr>
            <a:r>
              <a:rPr lang="en-US" sz="3600" dirty="0"/>
              <a:t>Leases</a:t>
            </a:r>
          </a:p>
          <a:p>
            <a:pPr>
              <a:buFont typeface="Wingdings" panose="05000000000000000000" pitchFamily="2" charset="2"/>
              <a:buChar char="Ø"/>
            </a:pPr>
            <a:r>
              <a:rPr lang="en-US" sz="3600" dirty="0"/>
              <a:t>Impact Fees</a:t>
            </a:r>
          </a:p>
          <a:p>
            <a:pPr>
              <a:buFont typeface="Wingdings" panose="05000000000000000000" pitchFamily="2" charset="2"/>
              <a:buChar char="Ø"/>
            </a:pPr>
            <a:r>
              <a:rPr lang="en-US" sz="3600" dirty="0"/>
              <a:t>CARES Act Funding</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523918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Accounting and </a:t>
            </a:r>
            <a:br>
              <a:rPr lang="en-US" dirty="0">
                <a:solidFill>
                  <a:srgbClr val="CC0000"/>
                </a:solidFill>
              </a:rPr>
            </a:br>
            <a:r>
              <a:rPr lang="en-US" dirty="0">
                <a:solidFill>
                  <a:srgbClr val="CC0000"/>
                </a:solidFill>
              </a:rPr>
              <a:t>Financial Reporting</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457200" y="1704236"/>
            <a:ext cx="7840159" cy="4493364"/>
          </a:xfrm>
        </p:spPr>
        <p:txBody>
          <a:bodyPr/>
          <a:lstStyle/>
          <a:p>
            <a:pPr>
              <a:buFont typeface="Wingdings" panose="05000000000000000000" pitchFamily="2" charset="2"/>
              <a:buChar char="Ø"/>
            </a:pPr>
            <a:r>
              <a:rPr lang="en-US" dirty="0"/>
              <a:t>Provide Quarterly/Monthly Reports to Council</a:t>
            </a:r>
          </a:p>
          <a:p>
            <a:pPr>
              <a:buFont typeface="Wingdings" panose="05000000000000000000" pitchFamily="2" charset="2"/>
              <a:buChar char="Ø"/>
            </a:pPr>
            <a:r>
              <a:rPr lang="en-US" dirty="0"/>
              <a:t>Outside Audit Annually of all City Accounts</a:t>
            </a:r>
          </a:p>
          <a:p>
            <a:pPr>
              <a:buFont typeface="Wingdings" panose="05000000000000000000" pitchFamily="2" charset="2"/>
              <a:buChar char="Ø"/>
            </a:pPr>
            <a:r>
              <a:rPr lang="en-US" dirty="0"/>
              <a:t>Accountable Directly to City Council</a:t>
            </a:r>
          </a:p>
          <a:p>
            <a:pPr>
              <a:buFont typeface="Wingdings" panose="05000000000000000000" pitchFamily="2" charset="2"/>
              <a:buChar char="Ø"/>
            </a:pPr>
            <a:r>
              <a:rPr lang="en-US" dirty="0"/>
              <a:t>Prepare (CAFR)</a:t>
            </a:r>
          </a:p>
          <a:p>
            <a:pPr>
              <a:buFont typeface="Wingdings" panose="05000000000000000000" pitchFamily="2" charset="2"/>
              <a:buChar char="Ø"/>
            </a:pPr>
            <a:r>
              <a:rPr lang="en-US" dirty="0"/>
              <a:t>Follow GFOA Standards and Best Practices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744662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Internal Controls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493364"/>
          </a:xfrm>
        </p:spPr>
        <p:txBody>
          <a:bodyPr/>
          <a:lstStyle/>
          <a:p>
            <a:pPr>
              <a:buFont typeface="Wingdings" panose="05000000000000000000" pitchFamily="2" charset="2"/>
              <a:buChar char="Ø"/>
            </a:pPr>
            <a:r>
              <a:rPr lang="en-US" sz="2800" dirty="0"/>
              <a:t>Deterrents</a:t>
            </a:r>
          </a:p>
          <a:p>
            <a:pPr lvl="1">
              <a:buFont typeface="Wingdings" panose="05000000000000000000" pitchFamily="2" charset="2"/>
              <a:buChar char="Ø"/>
            </a:pPr>
            <a:r>
              <a:rPr lang="en-US" sz="2400" dirty="0"/>
              <a:t>Stop it Before it Starts!</a:t>
            </a:r>
          </a:p>
          <a:p>
            <a:pPr>
              <a:buFont typeface="Wingdings" panose="05000000000000000000" pitchFamily="2" charset="2"/>
              <a:buChar char="Ø"/>
            </a:pPr>
            <a:r>
              <a:rPr lang="en-US" sz="2800" dirty="0"/>
              <a:t>Detection Controls</a:t>
            </a:r>
          </a:p>
          <a:p>
            <a:pPr lvl="1">
              <a:buFont typeface="Wingdings" panose="05000000000000000000" pitchFamily="2" charset="2"/>
              <a:buChar char="Ø"/>
            </a:pPr>
            <a:r>
              <a:rPr lang="en-US" sz="2400" dirty="0"/>
              <a:t>If Can’t Stop it, Detect it Early!</a:t>
            </a:r>
          </a:p>
          <a:p>
            <a:pPr>
              <a:buFont typeface="Wingdings" panose="05000000000000000000" pitchFamily="2" charset="2"/>
              <a:buChar char="Ø"/>
            </a:pPr>
            <a:r>
              <a:rPr lang="en-US" sz="2800" dirty="0"/>
              <a:t>Actively Pursue</a:t>
            </a:r>
          </a:p>
          <a:p>
            <a:pPr>
              <a:buFont typeface="Wingdings" panose="05000000000000000000" pitchFamily="2" charset="2"/>
              <a:buChar char="Ø"/>
            </a:pPr>
            <a:r>
              <a:rPr lang="en-US" sz="2800" dirty="0"/>
              <a:t>Acknowledge Risks that Arise from Staff Cuts</a:t>
            </a:r>
          </a:p>
          <a:p>
            <a:pPr>
              <a:buFont typeface="Wingdings" panose="05000000000000000000" pitchFamily="2" charset="2"/>
              <a:buChar char="Ø"/>
            </a:pPr>
            <a:r>
              <a:rPr lang="en-US" sz="2800" dirty="0"/>
              <a:t>Internal Control Program / Audits</a:t>
            </a:r>
          </a:p>
          <a:p>
            <a:pPr>
              <a:buFont typeface="Wingdings" panose="05000000000000000000" pitchFamily="2" charset="2"/>
              <a:buChar char="Ø"/>
            </a:pPr>
            <a:r>
              <a:rPr lang="en-US" sz="2800" dirty="0"/>
              <a:t>Written Policies Reviewed Annually</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936222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Financial Reserves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609599" y="1907436"/>
            <a:ext cx="7840159" cy="4493364"/>
          </a:xfrm>
        </p:spPr>
        <p:txBody>
          <a:bodyPr/>
          <a:lstStyle/>
          <a:p>
            <a:pPr>
              <a:buFont typeface="Wingdings" panose="05000000000000000000" pitchFamily="2" charset="2"/>
              <a:buChar char="Ø"/>
            </a:pPr>
            <a:r>
              <a:rPr lang="en-US" sz="2800" dirty="0"/>
              <a:t>Fund Balance Policy – 25-30%</a:t>
            </a:r>
          </a:p>
          <a:p>
            <a:pPr>
              <a:buFont typeface="Wingdings" panose="05000000000000000000" pitchFamily="2" charset="2"/>
              <a:buChar char="Ø"/>
            </a:pPr>
            <a:r>
              <a:rPr lang="en-US" sz="2800" dirty="0"/>
              <a:t>Rainy Day Fund for Unexpected Emergency</a:t>
            </a:r>
          </a:p>
          <a:p>
            <a:pPr>
              <a:buFont typeface="Wingdings" panose="05000000000000000000" pitchFamily="2" charset="2"/>
              <a:buChar char="Ø"/>
            </a:pPr>
            <a:r>
              <a:rPr lang="en-US" sz="2800" dirty="0"/>
              <a:t>90 Day Reserve in General Fund</a:t>
            </a:r>
          </a:p>
          <a:p>
            <a:pPr lvl="1">
              <a:buFont typeface="Wingdings" panose="05000000000000000000" pitchFamily="2" charset="2"/>
              <a:buChar char="Ø"/>
            </a:pPr>
            <a:r>
              <a:rPr lang="en-US" sz="2400" dirty="0"/>
              <a:t>30 Days = “Emergency” Funds</a:t>
            </a:r>
          </a:p>
          <a:p>
            <a:pPr lvl="1">
              <a:buFont typeface="Wingdings" panose="05000000000000000000" pitchFamily="2" charset="2"/>
              <a:buChar char="Ø"/>
            </a:pPr>
            <a:r>
              <a:rPr lang="en-US" sz="2400" dirty="0"/>
              <a:t>Offset Sudden Tax Decrease</a:t>
            </a:r>
          </a:p>
          <a:p>
            <a:pPr lvl="1">
              <a:buFont typeface="Wingdings" panose="05000000000000000000" pitchFamily="2" charset="2"/>
              <a:buChar char="Ø"/>
            </a:pPr>
            <a:r>
              <a:rPr lang="en-US" sz="2400" dirty="0"/>
              <a:t>Replenished Next Budget Cycle</a:t>
            </a:r>
          </a:p>
          <a:p>
            <a:pPr>
              <a:buFont typeface="Wingdings" panose="05000000000000000000" pitchFamily="2" charset="2"/>
              <a:buChar char="Ø"/>
            </a:pPr>
            <a:r>
              <a:rPr lang="en-US" sz="2800" dirty="0"/>
              <a:t>60 Days = Long-term Reserves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1795996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Conclusion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6" name="Content Placeholder 2">
            <a:extLst>
              <a:ext uri="{FF2B5EF4-FFF2-40B4-BE49-F238E27FC236}">
                <a16:creationId xmlns:a16="http://schemas.microsoft.com/office/drawing/2014/main" id="{B4D48DCB-7C1A-419D-A7FA-1332AFF02782}"/>
              </a:ext>
            </a:extLst>
          </p:cNvPr>
          <p:cNvGraphicFramePr>
            <a:graphicFrameLocks noGrp="1"/>
          </p:cNvGraphicFramePr>
          <p:nvPr>
            <p:ph idx="1"/>
            <p:extLst>
              <p:ext uri="{D42A27DB-BD31-4B8C-83A1-F6EECF244321}">
                <p14:modId xmlns:p14="http://schemas.microsoft.com/office/powerpoint/2010/main" val="1861615699"/>
              </p:ext>
            </p:extLst>
          </p:nvPr>
        </p:nvGraphicFramePr>
        <p:xfrm>
          <a:off x="647700" y="1769566"/>
          <a:ext cx="7848600" cy="4163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6364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43416" y="55562"/>
            <a:ext cx="5697537" cy="1412875"/>
          </a:xfrm>
        </p:spPr>
        <p:txBody>
          <a:bodyPr/>
          <a:lstStyle/>
          <a:p>
            <a:pPr algn="ctr"/>
            <a:r>
              <a:rPr lang="en-US" sz="3600" dirty="0"/>
              <a:t>Questions?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sp>
        <p:nvSpPr>
          <p:cNvPr id="6" name="Content Placeholder 5"/>
          <p:cNvSpPr>
            <a:spLocks noGrp="1"/>
          </p:cNvSpPr>
          <p:nvPr>
            <p:ph idx="1"/>
          </p:nvPr>
        </p:nvSpPr>
        <p:spPr>
          <a:xfrm>
            <a:off x="457200" y="1616075"/>
            <a:ext cx="8305799" cy="4479925"/>
          </a:xfrm>
        </p:spPr>
        <p:txBody>
          <a:bodyPr/>
          <a:lstStyle/>
          <a:p>
            <a:pPr marL="0" indent="0">
              <a:buNone/>
            </a:pPr>
            <a:endParaRPr lang="en-US" dirty="0"/>
          </a:p>
          <a:p>
            <a:pPr>
              <a:buFont typeface="Wingdings" pitchFamily="2" charset="2"/>
              <a:buChar char="Ø"/>
            </a:pPr>
            <a:endParaRPr lang="en-US" dirty="0"/>
          </a:p>
        </p:txBody>
      </p:sp>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pic>
        <p:nvPicPr>
          <p:cNvPr id="7" name="Picture 7" descr="C:\Users\Karl\AppData\Local\Microsoft\Windows\Temporary Internet Files\Content.IE5\9VMIR4GS\MPj03988310000[1].jpg">
            <a:extLst>
              <a:ext uri="{FF2B5EF4-FFF2-40B4-BE49-F238E27FC236}">
                <a16:creationId xmlns:a16="http://schemas.microsoft.com/office/drawing/2014/main" id="{1DCBD230-4EA8-48A8-A8E3-CB43A5E7DB0A}"/>
              </a:ext>
            </a:extLst>
          </p:cNvPr>
          <p:cNvPicPr>
            <a:picLocks noChangeAspect="1" noChangeArrowheads="1"/>
          </p:cNvPicPr>
          <p:nvPr/>
        </p:nvPicPr>
        <p:blipFill>
          <a:blip r:embed="rId4" cstate="print"/>
          <a:srcRect/>
          <a:stretch>
            <a:fillRect/>
          </a:stretch>
        </p:blipFill>
        <p:spPr bwMode="auto">
          <a:xfrm>
            <a:off x="762000" y="1752600"/>
            <a:ext cx="7620000" cy="4745789"/>
          </a:xfrm>
          <a:prstGeom prst="rect">
            <a:avLst/>
          </a:prstGeom>
          <a:noFill/>
        </p:spPr>
      </p:pic>
    </p:spTree>
    <p:extLst>
      <p:ext uri="{BB962C8B-B14F-4D97-AF65-F5344CB8AC3E}">
        <p14:creationId xmlns:p14="http://schemas.microsoft.com/office/powerpoint/2010/main" val="2894180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Budget </a:t>
            </a:r>
            <a:br>
              <a:rPr lang="en-US" dirty="0">
                <a:solidFill>
                  <a:srgbClr val="CC0000"/>
                </a:solidFill>
              </a:rPr>
            </a:br>
            <a:r>
              <a:rPr lang="en-US" dirty="0">
                <a:solidFill>
                  <a:srgbClr val="CC0000"/>
                </a:solidFill>
              </a:rPr>
              <a:t>Contingency Plan</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1907436"/>
            <a:ext cx="8458199" cy="4493364"/>
          </a:xfrm>
        </p:spPr>
        <p:txBody>
          <a:bodyPr/>
          <a:lstStyle/>
          <a:p>
            <a:pPr>
              <a:spcAft>
                <a:spcPts val="1200"/>
              </a:spcAft>
              <a:buFont typeface="Wingdings" panose="05000000000000000000" pitchFamily="2" charset="2"/>
              <a:buChar char="Ø"/>
            </a:pPr>
            <a:r>
              <a:rPr lang="en-US" sz="2400" dirty="0"/>
              <a:t>A Contingency Plan describes actions that can or should be executed when a specific contingency occurs</a:t>
            </a:r>
          </a:p>
          <a:p>
            <a:pPr>
              <a:spcAft>
                <a:spcPts val="1200"/>
              </a:spcAft>
              <a:buFont typeface="Wingdings" panose="05000000000000000000" pitchFamily="2" charset="2"/>
              <a:buChar char="Ø"/>
            </a:pPr>
            <a:r>
              <a:rPr lang="en-US" sz="2400" dirty="0"/>
              <a:t>A Budget Contingency Plan is designed to establish general policy guidelines for handling gaps between revenues and expenditures</a:t>
            </a:r>
          </a:p>
          <a:p>
            <a:pPr>
              <a:spcAft>
                <a:spcPts val="1200"/>
              </a:spcAft>
              <a:buFont typeface="Wingdings" panose="05000000000000000000" pitchFamily="2" charset="2"/>
              <a:buChar char="Ø"/>
            </a:pPr>
            <a:r>
              <a:rPr lang="en-US" sz="2400" dirty="0"/>
              <a:t>Determines the appropriate course of action management can take in anticipation of or in response to significant changes in the City’s balance of revenues and expenditures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2101348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Results of Good Budgeting Practices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1907436"/>
            <a:ext cx="8458199" cy="4493364"/>
          </a:xfrm>
        </p:spPr>
        <p:txBody>
          <a:bodyPr/>
          <a:lstStyle/>
          <a:p>
            <a:pPr>
              <a:buFont typeface="Wingdings" panose="05000000000000000000" pitchFamily="2" charset="2"/>
              <a:buChar char="Ø"/>
            </a:pPr>
            <a:r>
              <a:rPr lang="en-US" sz="2800" dirty="0"/>
              <a:t>Good budgeting results in a number of positive financial outcomes:</a:t>
            </a:r>
          </a:p>
          <a:p>
            <a:pPr lvl="1">
              <a:buFont typeface="Wingdings" panose="05000000000000000000" pitchFamily="2" charset="2"/>
              <a:buChar char="Ø"/>
            </a:pPr>
            <a:r>
              <a:rPr lang="en-US" sz="2400" dirty="0"/>
              <a:t>Balanced Budgets</a:t>
            </a:r>
          </a:p>
          <a:p>
            <a:pPr lvl="1">
              <a:buFont typeface="Wingdings" panose="05000000000000000000" pitchFamily="2" charset="2"/>
              <a:buChar char="Ø"/>
            </a:pPr>
            <a:r>
              <a:rPr lang="en-US" sz="2400" dirty="0"/>
              <a:t>Positive Budget Variances</a:t>
            </a:r>
          </a:p>
          <a:p>
            <a:pPr lvl="1">
              <a:buFont typeface="Wingdings" panose="05000000000000000000" pitchFamily="2" charset="2"/>
              <a:buChar char="Ø"/>
            </a:pPr>
            <a:r>
              <a:rPr lang="en-US" sz="2400" dirty="0"/>
              <a:t>Positive Fund Balances</a:t>
            </a:r>
          </a:p>
          <a:p>
            <a:pPr lvl="1">
              <a:buFont typeface="Wingdings" panose="05000000000000000000" pitchFamily="2" charset="2"/>
              <a:buChar char="Ø"/>
            </a:pPr>
            <a:r>
              <a:rPr lang="en-US" sz="2400" dirty="0"/>
              <a:t>Improved Bond Ratings</a:t>
            </a:r>
          </a:p>
          <a:p>
            <a:pPr lvl="1">
              <a:buFont typeface="Wingdings" panose="05000000000000000000" pitchFamily="2" charset="2"/>
              <a:buChar char="Ø"/>
            </a:pPr>
            <a:r>
              <a:rPr lang="en-US" sz="2400" dirty="0"/>
              <a:t>Avoidance of Enterprise Fund Subsidies/Transfers</a:t>
            </a:r>
          </a:p>
          <a:p>
            <a:pPr lvl="1">
              <a:buFont typeface="Wingdings" panose="05000000000000000000" pitchFamily="2" charset="2"/>
              <a:buChar char="Ø"/>
            </a:pPr>
            <a:r>
              <a:rPr lang="en-US" sz="2400" dirty="0"/>
              <a:t>Stable Finances</a:t>
            </a:r>
          </a:p>
          <a:p>
            <a:pPr>
              <a:buFont typeface="Wingdings" panose="05000000000000000000" pitchFamily="2" charset="2"/>
              <a:buChar char="Ø"/>
            </a:pPr>
            <a:endParaRPr lang="en-US" sz="2400" dirty="0">
              <a:solidFill>
                <a:srgbClr val="CC0000"/>
              </a:solidFill>
            </a:endParaRPr>
          </a:p>
        </p:txBody>
      </p:sp>
    </p:spTree>
    <p:extLst>
      <p:ext uri="{BB962C8B-B14F-4D97-AF65-F5344CB8AC3E}">
        <p14:creationId xmlns:p14="http://schemas.microsoft.com/office/powerpoint/2010/main" val="313501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sz="3400" dirty="0"/>
              <a:t>Forms of Revenue</a:t>
            </a:r>
            <a:br>
              <a:rPr lang="en-US" sz="3400" dirty="0"/>
            </a:br>
            <a:r>
              <a:rPr lang="en-US" sz="3400" dirty="0"/>
              <a:t>(Non-General Fund)</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9" name="Content Placeholder 1">
            <a:extLst>
              <a:ext uri="{FF2B5EF4-FFF2-40B4-BE49-F238E27FC236}">
                <a16:creationId xmlns:a16="http://schemas.microsoft.com/office/drawing/2014/main" id="{05C8F894-DBA4-464D-9A29-43CA395E99FF}"/>
              </a:ext>
            </a:extLst>
          </p:cNvPr>
          <p:cNvGraphicFramePr>
            <a:graphicFrameLocks noGrp="1"/>
          </p:cNvGraphicFramePr>
          <p:nvPr>
            <p:ph idx="1"/>
            <p:extLst>
              <p:ext uri="{D42A27DB-BD31-4B8C-83A1-F6EECF244321}">
                <p14:modId xmlns:p14="http://schemas.microsoft.com/office/powerpoint/2010/main" val="2354228646"/>
              </p:ext>
            </p:extLst>
          </p:nvPr>
        </p:nvGraphicFramePr>
        <p:xfrm>
          <a:off x="2485683" y="1560771"/>
          <a:ext cx="4435656"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083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Forms of Expenses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graphicFrame>
        <p:nvGraphicFramePr>
          <p:cNvPr id="6" name="Content Placeholder 1">
            <a:extLst>
              <a:ext uri="{FF2B5EF4-FFF2-40B4-BE49-F238E27FC236}">
                <a16:creationId xmlns:a16="http://schemas.microsoft.com/office/drawing/2014/main" id="{18FFD8A1-A254-43AB-A75A-31EAF606B53B}"/>
              </a:ext>
            </a:extLst>
          </p:cNvPr>
          <p:cNvGraphicFramePr>
            <a:graphicFrameLocks noGrp="1"/>
          </p:cNvGraphicFramePr>
          <p:nvPr>
            <p:ph idx="1"/>
          </p:nvPr>
        </p:nvGraphicFramePr>
        <p:xfrm>
          <a:off x="342900" y="2286000"/>
          <a:ext cx="8458200" cy="3806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51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Expenses</a:t>
            </a:r>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2743200"/>
            <a:ext cx="8458199" cy="3279036"/>
          </a:xfrm>
        </p:spPr>
        <p:txBody>
          <a:bodyPr/>
          <a:lstStyle/>
          <a:p>
            <a:pPr>
              <a:buFont typeface="Wingdings" panose="05000000000000000000" pitchFamily="2" charset="2"/>
              <a:buChar char="Ø"/>
            </a:pPr>
            <a:r>
              <a:rPr lang="en-US" sz="6000" dirty="0">
                <a:solidFill>
                  <a:srgbClr val="CC0000"/>
                </a:solidFill>
              </a:rPr>
              <a:t>Where does the money go???</a:t>
            </a:r>
          </a:p>
        </p:txBody>
      </p:sp>
    </p:spTree>
    <p:extLst>
      <p:ext uri="{BB962C8B-B14F-4D97-AF65-F5344CB8AC3E}">
        <p14:creationId xmlns:p14="http://schemas.microsoft.com/office/powerpoint/2010/main" val="151044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2329" y="0"/>
            <a:ext cx="6012153" cy="1412875"/>
          </a:xfrm>
        </p:spPr>
        <p:txBody>
          <a:bodyPr/>
          <a:lstStyle/>
          <a:p>
            <a:pPr algn="ctr"/>
            <a:r>
              <a:rPr lang="en-US" dirty="0">
                <a:solidFill>
                  <a:srgbClr val="CC0000"/>
                </a:solidFill>
              </a:rPr>
              <a:t>Expenses</a:t>
            </a:r>
            <a:endParaRPr lang="en-US" sz="3400" dirty="0"/>
          </a:p>
        </p:txBody>
      </p:sp>
      <p:pic>
        <p:nvPicPr>
          <p:cNvPr id="819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0" y="279400"/>
            <a:ext cx="1336675" cy="1336675"/>
          </a:xfrm>
          <a:prstGeom prst="rect">
            <a:avLst/>
          </a:prstGeom>
          <a:noFill/>
          <a:ln w="9525">
            <a:noFill/>
            <a:miter lim="800000"/>
            <a:headEnd/>
            <a:tailEnd/>
          </a:ln>
        </p:spPr>
      </p:pic>
      <p:pic>
        <p:nvPicPr>
          <p:cNvPr id="5" name="Picture 4">
            <a:extLst>
              <a:ext uri="{FF2B5EF4-FFF2-40B4-BE49-F238E27FC236}">
                <a16:creationId xmlns:a16="http://schemas.microsoft.com/office/drawing/2014/main" id="{CF061A67-C6BB-4B52-B9C9-5D58DE0AD1F6}"/>
              </a:ext>
            </a:extLst>
          </p:cNvPr>
          <p:cNvPicPr>
            <a:picLocks noChangeAspect="1"/>
          </p:cNvPicPr>
          <p:nvPr/>
        </p:nvPicPr>
        <p:blipFill>
          <a:blip r:embed="rId3"/>
          <a:stretch>
            <a:fillRect/>
          </a:stretch>
        </p:blipFill>
        <p:spPr>
          <a:xfrm>
            <a:off x="7232147" y="291361"/>
            <a:ext cx="1217611" cy="1225728"/>
          </a:xfrm>
          <a:prstGeom prst="rect">
            <a:avLst/>
          </a:prstGeom>
        </p:spPr>
      </p:pic>
      <p:sp>
        <p:nvSpPr>
          <p:cNvPr id="2" name="Content Placeholder 1">
            <a:extLst>
              <a:ext uri="{FF2B5EF4-FFF2-40B4-BE49-F238E27FC236}">
                <a16:creationId xmlns:a16="http://schemas.microsoft.com/office/drawing/2014/main" id="{935B7A19-5A6B-4BA1-805F-A25E881D3F5D}"/>
              </a:ext>
            </a:extLst>
          </p:cNvPr>
          <p:cNvSpPr>
            <a:spLocks noGrp="1"/>
          </p:cNvSpPr>
          <p:nvPr>
            <p:ph idx="1"/>
          </p:nvPr>
        </p:nvSpPr>
        <p:spPr>
          <a:xfrm>
            <a:off x="342900" y="3048000"/>
            <a:ext cx="8458199" cy="1143000"/>
          </a:xfrm>
        </p:spPr>
        <p:txBody>
          <a:bodyPr/>
          <a:lstStyle/>
          <a:p>
            <a:pPr>
              <a:buFont typeface="Wingdings" panose="05000000000000000000" pitchFamily="2" charset="2"/>
              <a:buChar char="Ø"/>
            </a:pPr>
            <a:r>
              <a:rPr lang="en-US" sz="6500" kern="1200" dirty="0">
                <a:solidFill>
                  <a:srgbClr val="CC0000"/>
                </a:solidFill>
                <a:latin typeface="Times New Roman" panose="02020603050405020304" pitchFamily="18" charset="0"/>
                <a:ea typeface="+mj-ea"/>
                <a:cs typeface="Times New Roman" panose="02020603050405020304" pitchFamily="18" charset="0"/>
              </a:rPr>
              <a:t>Public Safety!!!</a:t>
            </a:r>
            <a:endParaRPr lang="en-US" sz="2400" dirty="0">
              <a:solidFill>
                <a:srgbClr val="CC0000"/>
              </a:solidFill>
            </a:endParaRPr>
          </a:p>
        </p:txBody>
      </p:sp>
    </p:spTree>
    <p:extLst>
      <p:ext uri="{BB962C8B-B14F-4D97-AF65-F5344CB8AC3E}">
        <p14:creationId xmlns:p14="http://schemas.microsoft.com/office/powerpoint/2010/main" val="3232632102"/>
      </p:ext>
    </p:extLst>
  </p:cSld>
  <p:clrMapOvr>
    <a:masterClrMapping/>
  </p:clrMapOvr>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9729</TotalTime>
  <Words>2014</Words>
  <Application>Microsoft Office PowerPoint</Application>
  <PresentationFormat>On-screen Show (4:3)</PresentationFormat>
  <Paragraphs>275</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Script MT Bold</vt:lpstr>
      <vt:lpstr>Times New Roman</vt:lpstr>
      <vt:lpstr>Wingdings</vt:lpstr>
      <vt:lpstr>Axis</vt:lpstr>
      <vt:lpstr>San Marcos Fire Department</vt:lpstr>
      <vt:lpstr>Budget Basics</vt:lpstr>
      <vt:lpstr>Why Budget?</vt:lpstr>
      <vt:lpstr>Revenues</vt:lpstr>
      <vt:lpstr>Forms of Revenue (General Fund)</vt:lpstr>
      <vt:lpstr>Forms of Revenue (Non-General Fund)</vt:lpstr>
      <vt:lpstr>Forms of Expenses</vt:lpstr>
      <vt:lpstr>Expenses</vt:lpstr>
      <vt:lpstr>Expenses</vt:lpstr>
      <vt:lpstr>Expenses</vt:lpstr>
      <vt:lpstr>Tax Rate</vt:lpstr>
      <vt:lpstr>Tax Rate Examples</vt:lpstr>
      <vt:lpstr>Tax Rate Examples</vt:lpstr>
      <vt:lpstr>San Marcos Tax Rate Scenario</vt:lpstr>
      <vt:lpstr>San Marcos Tax Rate Scenario</vt:lpstr>
      <vt:lpstr>Grapevine Tax Rate Scenario</vt:lpstr>
      <vt:lpstr>Tax Rate Scenario</vt:lpstr>
      <vt:lpstr>Harris County ESD No. 9 Tax Rate Scenario</vt:lpstr>
      <vt:lpstr>Tax Rate Scenario</vt:lpstr>
      <vt:lpstr>Parker County ESD No. 1 Tax Rate Scenario</vt:lpstr>
      <vt:lpstr>Tax Rate Scenario</vt:lpstr>
      <vt:lpstr>How is the $$ Divided</vt:lpstr>
      <vt:lpstr>How is the $$ Divided</vt:lpstr>
      <vt:lpstr>Helpful Hints</vt:lpstr>
      <vt:lpstr>Helpful Hints</vt:lpstr>
      <vt:lpstr>Helpful Hints</vt:lpstr>
      <vt:lpstr>Helpful Hints </vt:lpstr>
      <vt:lpstr>Managing Expectations</vt:lpstr>
      <vt:lpstr>Phases of the  Budget Cycle</vt:lpstr>
      <vt:lpstr>Why Develop a CIP?</vt:lpstr>
      <vt:lpstr>Capital Improvements Overview</vt:lpstr>
      <vt:lpstr>What is a CIP?</vt:lpstr>
      <vt:lpstr>Why Develop  a Capital Plan</vt:lpstr>
      <vt:lpstr>Helpful Hints </vt:lpstr>
      <vt:lpstr>Helpful Hints</vt:lpstr>
      <vt:lpstr>Helpful Hints</vt:lpstr>
      <vt:lpstr>Helpful Hints</vt:lpstr>
      <vt:lpstr>Community Input</vt:lpstr>
      <vt:lpstr>The Budget  Connection</vt:lpstr>
      <vt:lpstr>The Budget Connection –  How Do These Projects Fit</vt:lpstr>
      <vt:lpstr>Capital Maintenance Program</vt:lpstr>
      <vt:lpstr>What is Truth-In-Taxation</vt:lpstr>
      <vt:lpstr>2020 Truth-In-Taxation</vt:lpstr>
      <vt:lpstr>No New Revenue Tax Rate</vt:lpstr>
      <vt:lpstr>See-Saw Effects</vt:lpstr>
      <vt:lpstr>A Brief Review  of the Process </vt:lpstr>
      <vt:lpstr>What are the Most Common Policies</vt:lpstr>
      <vt:lpstr>Other Common  Policies</vt:lpstr>
      <vt:lpstr>Asset Management</vt:lpstr>
      <vt:lpstr>Debt Management</vt:lpstr>
      <vt:lpstr>Types of Debt</vt:lpstr>
      <vt:lpstr>Other Funding Alternatives</vt:lpstr>
      <vt:lpstr>Accounting and  Financial Reporting</vt:lpstr>
      <vt:lpstr>Internal Controls</vt:lpstr>
      <vt:lpstr>Financial Reserves</vt:lpstr>
      <vt:lpstr>Conclusion</vt:lpstr>
      <vt:lpstr>Questions?</vt:lpstr>
      <vt:lpstr>Budget  Contingency Plan</vt:lpstr>
      <vt:lpstr>Results of Good Budgeting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bc03a</dc:creator>
  <cp:lastModifiedBy>Stephens, Les</cp:lastModifiedBy>
  <cp:revision>554</cp:revision>
  <dcterms:created xsi:type="dcterms:W3CDTF">2008-09-27T02:48:05Z</dcterms:created>
  <dcterms:modified xsi:type="dcterms:W3CDTF">2024-03-19T15:30:18Z</dcterms:modified>
</cp:coreProperties>
</file>